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9" r:id="rId2"/>
    <p:sldId id="268" r:id="rId3"/>
    <p:sldId id="262" r:id="rId4"/>
    <p:sldId id="264" r:id="rId5"/>
    <p:sldId id="265" r:id="rId6"/>
    <p:sldId id="266" r:id="rId7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11A5F7"/>
    <a:srgbClr val="F74811"/>
    <a:srgbClr val="F75811"/>
    <a:srgbClr val="F76911"/>
    <a:srgbClr val="F77911"/>
    <a:srgbClr val="F78911"/>
    <a:srgbClr val="F7EC11"/>
    <a:srgbClr val="F7DC11"/>
    <a:srgbClr val="F7CB11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Helle Formatvorlage 3 - Akz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23" d="100"/>
          <a:sy n="123" d="100"/>
        </p:scale>
        <p:origin x="-360" y="-102"/>
      </p:cViewPr>
      <p:guideLst>
        <p:guide orient="horz" pos="2160"/>
        <p:guide orient="horz" pos="1570"/>
        <p:guide orient="horz" pos="3861"/>
        <p:guide orient="horz" pos="1117"/>
        <p:guide orient="horz" pos="709"/>
        <p:guide pos="2880"/>
        <p:guide pos="340"/>
        <p:guide pos="54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8" d="100"/>
          <a:sy n="98" d="100"/>
        </p:scale>
        <p:origin x="-2556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-Arbeitsblat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-Arbeitsblat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-Arbeitsblat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-Arbeitsblat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-Arbeitsblatt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de-DE"/>
  <c:style val="10"/>
  <c:chart>
    <c:plotArea>
      <c:layout/>
      <c:barChart>
        <c:barDir val="col"/>
        <c:grouping val="clustered"/>
        <c:ser>
          <c:idx val="0"/>
          <c:order val="0"/>
          <c:tx>
            <c:strRef>
              <c:f>Tabelle1!$A$2</c:f>
              <c:strCache>
                <c:ptCount val="1"/>
                <c:pt idx="0">
                  <c:v>Produkt A</c:v>
                </c:pt>
              </c:strCache>
            </c:strRef>
          </c:tx>
          <c:cat>
            <c:strRef>
              <c:f>Tabelle1!$B$1:$E$1</c:f>
              <c:strCache>
                <c:ptCount val="4"/>
                <c:pt idx="0">
                  <c:v>1. Quartal</c:v>
                </c:pt>
                <c:pt idx="1">
                  <c:v>2. Quartal</c:v>
                </c:pt>
                <c:pt idx="2">
                  <c:v>3. Quartal</c:v>
                </c:pt>
                <c:pt idx="3">
                  <c:v>4. Quartal</c:v>
                </c:pt>
              </c:strCache>
            </c:strRef>
          </c:cat>
          <c:val>
            <c:numRef>
              <c:f>Tabelle1!$B$2:$E$2</c:f>
              <c:numCache>
                <c:formatCode>#,##0</c:formatCode>
                <c:ptCount val="4"/>
                <c:pt idx="0">
                  <c:v>43000</c:v>
                </c:pt>
                <c:pt idx="1">
                  <c:v>24000</c:v>
                </c:pt>
                <c:pt idx="2">
                  <c:v>20000</c:v>
                </c:pt>
                <c:pt idx="3">
                  <c:v>38000</c:v>
                </c:pt>
              </c:numCache>
            </c:numRef>
          </c:val>
        </c:ser>
        <c:ser>
          <c:idx val="1"/>
          <c:order val="1"/>
          <c:tx>
            <c:strRef>
              <c:f>Tabelle1!$A$3</c:f>
              <c:strCache>
                <c:ptCount val="1"/>
                <c:pt idx="0">
                  <c:v>Produkt B</c:v>
                </c:pt>
              </c:strCache>
            </c:strRef>
          </c:tx>
          <c:cat>
            <c:strRef>
              <c:f>Tabelle1!$B$1:$E$1</c:f>
              <c:strCache>
                <c:ptCount val="4"/>
                <c:pt idx="0">
                  <c:v>1. Quartal</c:v>
                </c:pt>
                <c:pt idx="1">
                  <c:v>2. Quartal</c:v>
                </c:pt>
                <c:pt idx="2">
                  <c:v>3. Quartal</c:v>
                </c:pt>
                <c:pt idx="3">
                  <c:v>4. Quartal</c:v>
                </c:pt>
              </c:strCache>
            </c:strRef>
          </c:cat>
          <c:val>
            <c:numRef>
              <c:f>Tabelle1!$B$3:$E$3</c:f>
              <c:numCache>
                <c:formatCode>#,##0</c:formatCode>
                <c:ptCount val="4"/>
                <c:pt idx="0">
                  <c:v>42000</c:v>
                </c:pt>
                <c:pt idx="1">
                  <c:v>35000</c:v>
                </c:pt>
                <c:pt idx="2">
                  <c:v>85000</c:v>
                </c:pt>
                <c:pt idx="3">
                  <c:v>93000</c:v>
                </c:pt>
              </c:numCache>
            </c:numRef>
          </c:val>
        </c:ser>
        <c:ser>
          <c:idx val="2"/>
          <c:order val="2"/>
          <c:tx>
            <c:strRef>
              <c:f>Tabelle1!$A$4</c:f>
              <c:strCache>
                <c:ptCount val="1"/>
                <c:pt idx="0">
                  <c:v>Produkt C</c:v>
                </c:pt>
              </c:strCache>
            </c:strRef>
          </c:tx>
          <c:cat>
            <c:strRef>
              <c:f>Tabelle1!$B$1:$E$1</c:f>
              <c:strCache>
                <c:ptCount val="4"/>
                <c:pt idx="0">
                  <c:v>1. Quartal</c:v>
                </c:pt>
                <c:pt idx="1">
                  <c:v>2. Quartal</c:v>
                </c:pt>
                <c:pt idx="2">
                  <c:v>3. Quartal</c:v>
                </c:pt>
                <c:pt idx="3">
                  <c:v>4. Quartal</c:v>
                </c:pt>
              </c:strCache>
            </c:strRef>
          </c:cat>
          <c:val>
            <c:numRef>
              <c:f>Tabelle1!$B$4:$E$4</c:f>
              <c:numCache>
                <c:formatCode>#,##0</c:formatCode>
                <c:ptCount val="4"/>
                <c:pt idx="0">
                  <c:v>35000</c:v>
                </c:pt>
                <c:pt idx="1">
                  <c:v>18000</c:v>
                </c:pt>
                <c:pt idx="2">
                  <c:v>45000</c:v>
                </c:pt>
                <c:pt idx="3">
                  <c:v>38000</c:v>
                </c:pt>
              </c:numCache>
            </c:numRef>
          </c:val>
        </c:ser>
        <c:gapWidth val="106"/>
        <c:overlap val="-9"/>
        <c:axId val="49008640"/>
        <c:axId val="49010176"/>
      </c:barChart>
      <c:catAx>
        <c:axId val="49008640"/>
        <c:scaling>
          <c:orientation val="minMax"/>
        </c:scaling>
        <c:axPos val="b"/>
        <c:tickLblPos val="nextTo"/>
        <c:crossAx val="49010176"/>
        <c:crosses val="autoZero"/>
        <c:auto val="1"/>
        <c:lblAlgn val="ctr"/>
        <c:lblOffset val="100"/>
      </c:catAx>
      <c:valAx>
        <c:axId val="49010176"/>
        <c:scaling>
          <c:orientation val="minMax"/>
        </c:scaling>
        <c:axPos val="l"/>
        <c:majorGridlines/>
        <c:numFmt formatCode="#,##0" sourceLinked="1"/>
        <c:tickLblPos val="nextTo"/>
        <c:spPr>
          <a:ln>
            <a:noFill/>
          </a:ln>
        </c:spPr>
        <c:crossAx val="49008640"/>
        <c:crosses val="autoZero"/>
        <c:crossBetween val="between"/>
        <c:majorUnit val="20000"/>
        <c:dispUnits>
          <c:builtInUnit val="thousands"/>
          <c:dispUnitsLbl>
            <c:layout>
              <c:manualLayout>
                <c:xMode val="edge"/>
                <c:yMode val="edge"/>
                <c:x val="1.6975308641975342E-2"/>
                <c:y val="1.2955465587044537E-2"/>
              </c:manualLayout>
            </c:layout>
            <c:tx>
              <c:rich>
                <a:bodyPr/>
                <a:lstStyle/>
                <a:p>
                  <a:pPr>
                    <a:defRPr/>
                  </a:pPr>
                  <a:r>
                    <a:rPr lang="de-DE"/>
                    <a:t>in Tausend EUR</a:t>
                  </a:r>
                </a:p>
              </c:rich>
            </c:tx>
          </c:dispUnitsLbl>
        </c:dispUnits>
      </c:valAx>
    </c:plotArea>
    <c:legend>
      <c:legendPos val="t"/>
      <c:layout>
        <c:manualLayout>
          <c:xMode val="edge"/>
          <c:yMode val="edge"/>
          <c:x val="0.17003317293671619"/>
          <c:y val="3.2388663967611356E-3"/>
          <c:w val="0.60129155730533757"/>
          <c:h val="8.9574803149606641E-2"/>
        </c:manualLayout>
      </c:layout>
      <c:overlay val="1"/>
      <c:spPr>
        <a:solidFill>
          <a:schemeClr val="bg1"/>
        </a:solidFill>
      </c:spPr>
    </c:legend>
    <c:plotVisOnly val="1"/>
  </c:chart>
  <c:txPr>
    <a:bodyPr/>
    <a:lstStyle/>
    <a:p>
      <a:pPr>
        <a:defRPr sz="1800"/>
      </a:pPr>
      <a:endParaRPr lang="de-DE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de-DE"/>
  <c:style val="10"/>
  <c:chart>
    <c:plotArea>
      <c:layout/>
      <c:barChart>
        <c:barDir val="col"/>
        <c:grouping val="clustered"/>
        <c:ser>
          <c:idx val="0"/>
          <c:order val="0"/>
          <c:tx>
            <c:strRef>
              <c:f>Tabelle1!$A$2</c:f>
              <c:strCache>
                <c:ptCount val="1"/>
                <c:pt idx="0">
                  <c:v>Umsatz</c:v>
                </c:pt>
              </c:strCache>
            </c:strRef>
          </c:tx>
          <c:cat>
            <c:strRef>
              <c:f>Tabelle1!$B$1:$M$1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Mrz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Tabelle1!$B$2:$M$2</c:f>
              <c:numCache>
                <c:formatCode>General</c:formatCode>
                <c:ptCount val="12"/>
                <c:pt idx="0">
                  <c:v>43</c:v>
                </c:pt>
                <c:pt idx="1">
                  <c:v>24</c:v>
                </c:pt>
                <c:pt idx="2">
                  <c:v>21</c:v>
                </c:pt>
                <c:pt idx="3">
                  <c:v>35</c:v>
                </c:pt>
                <c:pt idx="4">
                  <c:v>39</c:v>
                </c:pt>
                <c:pt idx="5">
                  <c:v>45</c:v>
                </c:pt>
                <c:pt idx="6">
                  <c:v>51</c:v>
                </c:pt>
                <c:pt idx="7">
                  <c:v>63</c:v>
                </c:pt>
                <c:pt idx="8">
                  <c:v>38</c:v>
                </c:pt>
                <c:pt idx="9">
                  <c:v>40</c:v>
                </c:pt>
                <c:pt idx="10">
                  <c:v>35</c:v>
                </c:pt>
                <c:pt idx="11">
                  <c:v>43</c:v>
                </c:pt>
              </c:numCache>
            </c:numRef>
          </c:val>
        </c:ser>
        <c:gapWidth val="70"/>
        <c:axId val="49866240"/>
        <c:axId val="49868160"/>
      </c:barChart>
      <c:lineChart>
        <c:grouping val="standard"/>
        <c:ser>
          <c:idx val="1"/>
          <c:order val="1"/>
          <c:tx>
            <c:strRef>
              <c:f>Tabelle1!$A$3</c:f>
              <c:strCache>
                <c:ptCount val="1"/>
                <c:pt idx="0">
                  <c:v>Branchendurchschnitt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marker>
            <c:symbol val="none"/>
          </c:marker>
          <c:cat>
            <c:strRef>
              <c:f>Tabelle1!$B$1:$M$1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Mrz</c:v>
                </c:pt>
                <c:pt idx="3">
                  <c:v>Apr</c:v>
                </c:pt>
                <c:pt idx="4">
                  <c:v>Mai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Okt</c:v>
                </c:pt>
                <c:pt idx="10">
                  <c:v>Nov</c:v>
                </c:pt>
                <c:pt idx="11">
                  <c:v>Dez</c:v>
                </c:pt>
              </c:strCache>
            </c:strRef>
          </c:cat>
          <c:val>
            <c:numRef>
              <c:f>Tabelle1!$B$3:$M$3</c:f>
              <c:numCache>
                <c:formatCode>General</c:formatCode>
                <c:ptCount val="12"/>
                <c:pt idx="0">
                  <c:v>41</c:v>
                </c:pt>
                <c:pt idx="1">
                  <c:v>28</c:v>
                </c:pt>
                <c:pt idx="2">
                  <c:v>18</c:v>
                </c:pt>
                <c:pt idx="3">
                  <c:v>23</c:v>
                </c:pt>
                <c:pt idx="4">
                  <c:v>38</c:v>
                </c:pt>
                <c:pt idx="5">
                  <c:v>39</c:v>
                </c:pt>
                <c:pt idx="6">
                  <c:v>41</c:v>
                </c:pt>
                <c:pt idx="7">
                  <c:v>45</c:v>
                </c:pt>
                <c:pt idx="8">
                  <c:v>30</c:v>
                </c:pt>
                <c:pt idx="9">
                  <c:v>31</c:v>
                </c:pt>
                <c:pt idx="10">
                  <c:v>32</c:v>
                </c:pt>
                <c:pt idx="11">
                  <c:v>38</c:v>
                </c:pt>
              </c:numCache>
            </c:numRef>
          </c:val>
        </c:ser>
        <c:marker val="1"/>
        <c:axId val="49866240"/>
        <c:axId val="49868160"/>
      </c:lineChart>
      <c:catAx>
        <c:axId val="49866240"/>
        <c:scaling>
          <c:orientation val="minMax"/>
        </c:scaling>
        <c:axPos val="b"/>
        <c:majorTickMark val="none"/>
        <c:tickLblPos val="nextTo"/>
        <c:crossAx val="49868160"/>
        <c:crosses val="autoZero"/>
        <c:auto val="1"/>
        <c:lblAlgn val="ctr"/>
        <c:lblOffset val="100"/>
      </c:catAx>
      <c:valAx>
        <c:axId val="49868160"/>
        <c:scaling>
          <c:orientation val="minMax"/>
        </c:scaling>
        <c:axPos val="l"/>
        <c:majorGridlines/>
        <c:numFmt formatCode="General" sourceLinked="1"/>
        <c:tickLblPos val="nextTo"/>
        <c:spPr>
          <a:ln>
            <a:noFill/>
          </a:ln>
        </c:spPr>
        <c:crossAx val="4986624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de-DE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de-DE"/>
  <c:style val="10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Tabelle1!$B$1</c:f>
              <c:strCache>
                <c:ptCount val="1"/>
                <c:pt idx="0">
                  <c:v>Umsatz in Mio</c:v>
                </c:pt>
              </c:strCache>
            </c:strRef>
          </c:tx>
          <c:dPt>
            <c:idx val="3"/>
            <c:spPr>
              <a:solidFill>
                <a:schemeClr val="accent2"/>
              </a:solidFill>
              <a:ln w="12700" cap="flat" cmpd="sng" algn="ctr">
                <a:solidFill>
                  <a:schemeClr val="bg1"/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Lbls>
            <c:showVal val="1"/>
          </c:dLbls>
          <c:cat>
            <c:strRef>
              <c:f>Tabelle1!$A$2:$A$6</c:f>
              <c:strCache>
                <c:ptCount val="5"/>
                <c:pt idx="0">
                  <c:v>Unternehmen B</c:v>
                </c:pt>
                <c:pt idx="1">
                  <c:v>Unternehmen A</c:v>
                </c:pt>
                <c:pt idx="2">
                  <c:v>Unternehmen C</c:v>
                </c:pt>
                <c:pt idx="3">
                  <c:v>Wir</c:v>
                </c:pt>
                <c:pt idx="4">
                  <c:v>Unternehmen D</c:v>
                </c:pt>
              </c:strCache>
            </c:strRef>
          </c:cat>
          <c:val>
            <c:numRef>
              <c:f>Tabelle1!$B$2:$B$6</c:f>
              <c:numCache>
                <c:formatCode>General</c:formatCode>
                <c:ptCount val="5"/>
                <c:pt idx="0">
                  <c:v>2.5</c:v>
                </c:pt>
                <c:pt idx="1">
                  <c:v>3</c:v>
                </c:pt>
                <c:pt idx="2">
                  <c:v>3.5</c:v>
                </c:pt>
                <c:pt idx="3">
                  <c:v>4.0999999999999996</c:v>
                </c:pt>
                <c:pt idx="4">
                  <c:v>4.5</c:v>
                </c:pt>
              </c:numCache>
            </c:numRef>
          </c:val>
        </c:ser>
        <c:dLbls>
          <c:showVal val="1"/>
        </c:dLbls>
        <c:axId val="49215360"/>
        <c:axId val="49216896"/>
      </c:barChart>
      <c:catAx>
        <c:axId val="49215360"/>
        <c:scaling>
          <c:orientation val="minMax"/>
        </c:scaling>
        <c:axPos val="l"/>
        <c:majorTickMark val="none"/>
        <c:tickLblPos val="nextTo"/>
        <c:spPr>
          <a:ln>
            <a:noFill/>
          </a:ln>
        </c:spPr>
        <c:crossAx val="49216896"/>
        <c:crosses val="autoZero"/>
        <c:auto val="1"/>
        <c:lblAlgn val="ctr"/>
        <c:lblOffset val="100"/>
      </c:catAx>
      <c:valAx>
        <c:axId val="49216896"/>
        <c:scaling>
          <c:orientation val="minMax"/>
        </c:scaling>
        <c:delete val="1"/>
        <c:axPos val="b"/>
        <c:title>
          <c:tx>
            <c:rich>
              <a:bodyPr/>
              <a:lstStyle/>
              <a:p>
                <a:pPr>
                  <a:defRPr b="0"/>
                </a:pPr>
                <a:r>
                  <a:rPr lang="de-DE" b="0"/>
                  <a:t>Umsatz in Mio EUR</a:t>
                </a:r>
              </a:p>
            </c:rich>
          </c:tx>
          <c:layout>
            <c:manualLayout>
              <c:xMode val="edge"/>
              <c:yMode val="edge"/>
              <c:x val="0.71754301545640164"/>
              <c:y val="0.8990528645505943"/>
            </c:manualLayout>
          </c:layout>
        </c:title>
        <c:numFmt formatCode="General" sourceLinked="1"/>
        <c:tickLblPos val="nextTo"/>
        <c:crossAx val="4921536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de-DE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de-DE"/>
  <c:style val="10"/>
  <c:chart>
    <c:autoTitleDeleted val="1"/>
    <c:plotArea>
      <c:layout/>
      <c:pie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Spalte1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de-DE"/>
              </a:p>
            </c:txPr>
            <c:dLblPos val="inEnd"/>
            <c:showPercent val="1"/>
            <c:showLeaderLines val="1"/>
          </c:dLbls>
          <c:cat>
            <c:strRef>
              <c:f>Tabelle1!$A$2:$A$5</c:f>
              <c:strCache>
                <c:ptCount val="4"/>
                <c:pt idx="0">
                  <c:v>Produkt C</c:v>
                </c:pt>
                <c:pt idx="1">
                  <c:v>Produkt B</c:v>
                </c:pt>
                <c:pt idx="2">
                  <c:v>Produkt A</c:v>
                </c:pt>
                <c:pt idx="3">
                  <c:v>Produkt D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55</c:v>
                </c:pt>
                <c:pt idx="1">
                  <c:v>25</c:v>
                </c:pt>
                <c:pt idx="2">
                  <c:v>15</c:v>
                </c:pt>
                <c:pt idx="3">
                  <c:v>5</c:v>
                </c:pt>
              </c:numCache>
            </c:numRef>
          </c:val>
        </c:ser>
        <c:firstSliceAng val="0"/>
      </c:pieChart>
    </c:plotArea>
    <c:legend>
      <c:legendPos val="r"/>
      <c:layout/>
      <c:overlay val="1"/>
    </c:legend>
    <c:plotVisOnly val="1"/>
  </c:chart>
  <c:txPr>
    <a:bodyPr/>
    <a:lstStyle/>
    <a:p>
      <a:pPr>
        <a:defRPr sz="1800"/>
      </a:pPr>
      <a:endParaRPr lang="de-DE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de-DE"/>
  <c:style val="10"/>
  <c:chart>
    <c:plotArea>
      <c:layout/>
      <c:barChart>
        <c:barDir val="bar"/>
        <c:grouping val="percentStacked"/>
        <c:ser>
          <c:idx val="0"/>
          <c:order val="0"/>
          <c:tx>
            <c:strRef>
              <c:f>Tabelle1!$B$1</c:f>
              <c:strCache>
                <c:ptCount val="1"/>
                <c:pt idx="0">
                  <c:v>positiv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de-DE"/>
              </a:p>
            </c:txPr>
            <c:dLblPos val="inBase"/>
            <c:showVal val="1"/>
          </c:dLbls>
          <c:cat>
            <c:strRef>
              <c:f>Tabelle1!$A$2:$A$5</c:f>
              <c:strCache>
                <c:ptCount val="4"/>
                <c:pt idx="0">
                  <c:v>Ausstattung</c:v>
                </c:pt>
                <c:pt idx="1">
                  <c:v>Handhabung</c:v>
                </c:pt>
                <c:pt idx="2">
                  <c:v>Service</c:v>
                </c:pt>
                <c:pt idx="3">
                  <c:v>Preis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43</c:v>
                </c:pt>
                <c:pt idx="1">
                  <c:v>50</c:v>
                </c:pt>
                <c:pt idx="2">
                  <c:v>52</c:v>
                </c:pt>
                <c:pt idx="3">
                  <c:v>45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keine Angabe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dLbls>
            <c:dLblPos val="ctr"/>
            <c:showVal val="1"/>
          </c:dLbls>
          <c:cat>
            <c:strRef>
              <c:f>Tabelle1!$A$2:$A$5</c:f>
              <c:strCache>
                <c:ptCount val="4"/>
                <c:pt idx="0">
                  <c:v>Ausstattung</c:v>
                </c:pt>
                <c:pt idx="1">
                  <c:v>Handhabung</c:v>
                </c:pt>
                <c:pt idx="2">
                  <c:v>Service</c:v>
                </c:pt>
                <c:pt idx="3">
                  <c:v>Preis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24</c:v>
                </c:pt>
                <c:pt idx="1">
                  <c:v>30</c:v>
                </c:pt>
                <c:pt idx="2">
                  <c:v>18</c:v>
                </c:pt>
                <c:pt idx="3">
                  <c:v>25</c:v>
                </c:pt>
              </c:numCache>
            </c:numRef>
          </c:val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negativ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de-DE"/>
              </a:p>
            </c:txPr>
            <c:dLblPos val="inEnd"/>
            <c:showVal val="1"/>
          </c:dLbls>
          <c:cat>
            <c:strRef>
              <c:f>Tabelle1!$A$2:$A$5</c:f>
              <c:strCache>
                <c:ptCount val="4"/>
                <c:pt idx="0">
                  <c:v>Ausstattung</c:v>
                </c:pt>
                <c:pt idx="1">
                  <c:v>Handhabung</c:v>
                </c:pt>
                <c:pt idx="2">
                  <c:v>Service</c:v>
                </c:pt>
                <c:pt idx="3">
                  <c:v>Preis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33</c:v>
                </c:pt>
                <c:pt idx="1">
                  <c:v>20</c:v>
                </c:pt>
                <c:pt idx="2">
                  <c:v>30</c:v>
                </c:pt>
                <c:pt idx="3">
                  <c:v>30</c:v>
                </c:pt>
              </c:numCache>
            </c:numRef>
          </c:val>
        </c:ser>
        <c:overlap val="100"/>
        <c:axId val="68316544"/>
        <c:axId val="68334720"/>
      </c:barChart>
      <c:catAx>
        <c:axId val="68316544"/>
        <c:scaling>
          <c:orientation val="maxMin"/>
        </c:scaling>
        <c:axPos val="l"/>
        <c:tickLblPos val="nextTo"/>
        <c:spPr>
          <a:ln>
            <a:noFill/>
          </a:ln>
        </c:spPr>
        <c:crossAx val="68334720"/>
        <c:crosses val="autoZero"/>
        <c:auto val="1"/>
        <c:lblAlgn val="ctr"/>
        <c:lblOffset val="100"/>
      </c:catAx>
      <c:valAx>
        <c:axId val="68334720"/>
        <c:scaling>
          <c:orientation val="minMax"/>
        </c:scaling>
        <c:delete val="1"/>
        <c:axPos val="t"/>
        <c:numFmt formatCode="0%" sourceLinked="1"/>
        <c:tickLblPos val="nextTo"/>
        <c:crossAx val="68316544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de-DE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Verdana" pitchFamily="34" charset="0"/>
              </a:defRPr>
            </a:lvl1pPr>
          </a:lstStyle>
          <a:p>
            <a:endParaRPr lang="de-D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Verdana" pitchFamily="34" charset="0"/>
              </a:defRPr>
            </a:lvl1pPr>
          </a:lstStyle>
          <a:p>
            <a:fld id="{05CB5E21-3DBC-4B8C-9C09-413F04ADD45F}" type="datetimeFigureOut">
              <a:rPr lang="de-DE" smtClean="0"/>
              <a:pPr/>
              <a:t>27.02.2007</a:t>
            </a:fld>
            <a:endParaRPr lang="de-D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Verdana" pitchFamily="34" charset="0"/>
              </a:defRPr>
            </a:lvl1pPr>
          </a:lstStyle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Verdana" pitchFamily="34" charset="0"/>
              </a:defRPr>
            </a:lvl1pPr>
          </a:lstStyle>
          <a:p>
            <a:fld id="{309D1B5F-147C-430A-A698-A0F2F8662B0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9D1B5F-147C-430A-A698-A0F2F8662B09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 userDrawn="1"/>
        </p:nvSpPr>
        <p:spPr>
          <a:xfrm>
            <a:off x="0" y="0"/>
            <a:ext cx="9144000" cy="6143644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8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lin ang="189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de-DE" sz="1800" kern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8596" y="1643050"/>
            <a:ext cx="8247092" cy="1285884"/>
          </a:xfrm>
        </p:spPr>
        <p:txBody>
          <a:bodyPr anchor="b" anchorCtr="0">
            <a:noAutofit/>
          </a:bodyPr>
          <a:lstStyle>
            <a:lvl1pPr>
              <a:defRPr sz="3600" b="0"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28596" y="3714752"/>
            <a:ext cx="8247092" cy="823906"/>
          </a:xfrm>
        </p:spPr>
        <p:txBody>
          <a:bodyPr>
            <a:noAutofit/>
          </a:bodyPr>
          <a:lstStyle>
            <a:lvl1pPr marL="0" indent="0" algn="l">
              <a:buNone/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6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_eingerüc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4668" y="2000240"/>
            <a:ext cx="7615262" cy="4125923"/>
          </a:xfrm>
        </p:spPr>
        <p:txBody>
          <a:bodyPr/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Kapitel 6</a:t>
            </a:r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6005"/>
            <a:ext cx="4038600" cy="3743333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7088" y="2386005"/>
            <a:ext cx="4038600" cy="3743333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Kapitel 6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857496"/>
            <a:ext cx="4038600" cy="3268667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410467" y="2386005"/>
            <a:ext cx="4042470" cy="500063"/>
          </a:xfrm>
        </p:spPr>
        <p:txBody>
          <a:bodyPr/>
          <a:lstStyle>
            <a:lvl1pPr>
              <a:buNone/>
              <a:defRPr b="1" cap="none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 smtClean="0"/>
              <a:t>Zwischentitel</a:t>
            </a:r>
            <a:endParaRPr lang="de-DE"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6"/>
          </p:nvPr>
        </p:nvSpPr>
        <p:spPr>
          <a:xfrm>
            <a:off x="4632326" y="2857496"/>
            <a:ext cx="4038600" cy="3268667"/>
          </a:xfrm>
        </p:spPr>
        <p:txBody>
          <a:bodyPr/>
          <a:lstStyle>
            <a:lvl1pPr indent="-360000">
              <a:defRPr sz="20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7" hasCustomPrompt="1"/>
          </p:nvPr>
        </p:nvSpPr>
        <p:spPr>
          <a:xfrm>
            <a:off x="4595118" y="2386005"/>
            <a:ext cx="4042470" cy="500063"/>
          </a:xfrm>
        </p:spPr>
        <p:txBody>
          <a:bodyPr/>
          <a:lstStyle>
            <a:lvl1pPr>
              <a:buNone/>
              <a:defRPr b="1" cap="none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 smtClean="0"/>
              <a:t>Zwischentitel</a:t>
            </a:r>
            <a:endParaRPr lang="de-DE" dirty="0"/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8"/>
          </p:nvPr>
        </p:nvSpPr>
        <p:spPr/>
        <p:txBody>
          <a:bodyPr/>
          <a:lstStyle/>
          <a:p>
            <a:r>
              <a:rPr lang="de-DE" smtClean="0"/>
              <a:t>Kapitel 6</a:t>
            </a:r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6" name="Fußzeilenplatzhalter 1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6</a:t>
            </a:r>
            <a:endParaRPr lang="de-DE" dirty="0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folie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7"/>
          <p:cNvSpPr>
            <a:spLocks noGrp="1"/>
          </p:cNvSpPr>
          <p:nvPr>
            <p:ph type="pic" sz="quarter" idx="14"/>
          </p:nvPr>
        </p:nvSpPr>
        <p:spPr>
          <a:xfrm>
            <a:off x="539750" y="2492375"/>
            <a:ext cx="8135938" cy="3600450"/>
          </a:xfrm>
          <a:noFill/>
          <a:ln>
            <a:noFill/>
          </a:ln>
          <a:effectLst>
            <a:outerShdw blurRad="101600" dist="38100" dir="5400000" sx="101000" sy="101000" algn="t" rotWithShape="0">
              <a:prstClr val="black">
                <a:alpha val="33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>
            <a:lvl1pPr marL="0" algn="ctr" defTabSz="914400" rtl="0" eaLnBrk="1" latinLnBrk="0" hangingPunct="1">
              <a:buNone/>
              <a:defRPr lang="de-DE" sz="1800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smtClean="0"/>
              <a:t>Bild durch Klicken auf Symbol hinzufügen</a:t>
            </a:r>
            <a:endParaRPr lang="de-DE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63749" y="71439"/>
            <a:ext cx="8251655" cy="285728"/>
          </a:xfrm>
        </p:spPr>
        <p:txBody>
          <a:bodyPr anchor="ctr" anchorCtr="0"/>
          <a:lstStyle>
            <a:lvl1pPr>
              <a:buFontTx/>
              <a:buNone/>
              <a:defRPr sz="900">
                <a:solidFill>
                  <a:schemeClr val="bg1"/>
                </a:solidFill>
              </a:defRPr>
            </a:lvl1pPr>
          </a:lstStyle>
          <a:p>
            <a:pPr lvl="0"/>
            <a:r>
              <a:rPr lang="de-DE" dirty="0" smtClean="0"/>
              <a:t>Abschnittstitel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Kapitel 6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smtClean="0"/>
              <a:t>Folie </a:t>
            </a:r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  <p:sp>
        <p:nvSpPr>
          <p:cNvPr id="13" name="Titel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>
            <a:off x="0" y="0"/>
            <a:ext cx="9144000" cy="714356"/>
          </a:xfrm>
          <a:prstGeom prst="rect">
            <a:avLst/>
          </a:prstGeom>
          <a:gradFill flip="none" rotWithShape="1">
            <a:gsLst>
              <a:gs pos="0">
                <a:schemeClr val="tx2"/>
              </a:gs>
              <a:gs pos="80000">
                <a:schemeClr val="tx2">
                  <a:lumMod val="60000"/>
                  <a:lumOff val="4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de-DE" sz="1800" kern="12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928694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357430"/>
            <a:ext cx="8229600" cy="37687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95373"/>
            <a:ext cx="971528" cy="2912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Kapitel 6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71670" y="6494507"/>
            <a:ext cx="500066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PowerPoint 2007 | Bild für Bild</a:t>
            </a:r>
            <a:endParaRPr lang="de-DE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72396" y="6495373"/>
            <a:ext cx="1114404" cy="2912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EC5D3C-999C-4DB1-890F-D47491EAAFC9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7" r:id="rId3"/>
    <p:sldLayoutId id="2147483652" r:id="rId4"/>
    <p:sldLayoutId id="2147483655" r:id="rId5"/>
    <p:sldLayoutId id="2147483654" r:id="rId6"/>
    <p:sldLayoutId id="2147483656" r:id="rId7"/>
  </p:sldLayoutIdLst>
  <p:transition>
    <p:wipe dir="r"/>
  </p:transition>
  <p:hf hdr="0"/>
  <p:txStyles>
    <p:titleStyle>
      <a:lvl1pPr algn="l" defTabSz="914400" rtl="0" eaLnBrk="1" latinLnBrk="0" hangingPunct="1">
        <a:spcBef>
          <a:spcPct val="0"/>
        </a:spcBef>
        <a:buNone/>
        <a:defRPr sz="2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00" indent="-342900" algn="l" defTabSz="914400" rtl="0" eaLnBrk="1" latinLnBrk="0" hangingPunct="1">
        <a:spcBef>
          <a:spcPts val="800"/>
        </a:spcBef>
        <a:buClr>
          <a:schemeClr val="tx2"/>
        </a:buClr>
        <a:buFont typeface="Symbol" pitchFamily="18" charset="2"/>
        <a:buChar char="-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1080000" indent="-269875" algn="l" defTabSz="914400" rtl="0" eaLnBrk="1" latinLnBrk="0" hangingPunct="1">
        <a:spcBef>
          <a:spcPts val="300"/>
        </a:spcBef>
        <a:buClr>
          <a:schemeClr val="tx2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180975" algn="l" defTabSz="914400" rtl="0" eaLnBrk="1" latinLnBrk="0" hangingPunct="1">
        <a:spcBef>
          <a:spcPct val="20000"/>
        </a:spcBef>
        <a:buFont typeface="Symbol" pitchFamily="18" charset="2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b="0" smtClean="0"/>
              <a:t>Diagramme statt Zahlenkolonnen</a:t>
            </a:r>
            <a:endParaRPr lang="de-DE" b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smtClean="0"/>
              <a:t>Kapitel 6</a:t>
            </a:r>
            <a:endParaRPr lang="de-DE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nhaltsplatzhalter 5"/>
          <p:cNvGraphicFramePr>
            <a:graphicFrameLocks noGrp="1"/>
          </p:cNvGraphicFramePr>
          <p:nvPr>
            <p:ph idx="1"/>
          </p:nvPr>
        </p:nvGraphicFramePr>
        <p:xfrm>
          <a:off x="457200" y="2357438"/>
          <a:ext cx="8229600" cy="3768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Umsatz von Produkt B hat sich verdoppelt</a:t>
            </a:r>
            <a:endParaRPr lang="de-DE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/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6</a:t>
            </a:r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nhaltsplatzhalter 4"/>
          <p:cNvGraphicFramePr>
            <a:graphicFrameLocks noGrp="1"/>
          </p:cNvGraphicFramePr>
          <p:nvPr>
            <p:ph idx="1"/>
          </p:nvPr>
        </p:nvGraphicFramePr>
        <p:xfrm>
          <a:off x="457200" y="2357438"/>
          <a:ext cx="8229600" cy="3768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Umsatz über dem Branchendurchschnitt</a:t>
            </a:r>
            <a:endParaRPr lang="de-DE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6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nhaltsplatzhalter 4"/>
          <p:cNvGraphicFramePr>
            <a:graphicFrameLocks noGrp="1"/>
          </p:cNvGraphicFramePr>
          <p:nvPr>
            <p:ph idx="1"/>
          </p:nvPr>
        </p:nvGraphicFramePr>
        <p:xfrm>
          <a:off x="457200" y="2357438"/>
          <a:ext cx="8229600" cy="3768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Position am Markt ausgebaut</a:t>
            </a:r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6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4</a:t>
            </a:fld>
            <a:endParaRPr lang="de-DE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nhaltsplatzhalter 5"/>
          <p:cNvGraphicFramePr>
            <a:graphicFrameLocks noGrp="1"/>
          </p:cNvGraphicFramePr>
          <p:nvPr>
            <p:ph idx="1"/>
          </p:nvPr>
        </p:nvGraphicFramePr>
        <p:xfrm>
          <a:off x="457200" y="2357438"/>
          <a:ext cx="8229600" cy="3768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Produkt C hat größten Anteil am Umsatz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6</a:t>
            </a:r>
            <a:endParaRPr lang="de-DE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nhaltsplatzhalter 4"/>
          <p:cNvGraphicFramePr>
            <a:graphicFrameLocks noGrp="1"/>
          </p:cNvGraphicFramePr>
          <p:nvPr>
            <p:ph idx="1"/>
          </p:nvPr>
        </p:nvGraphicFramePr>
        <p:xfrm>
          <a:off x="457200" y="2357438"/>
          <a:ext cx="8229600" cy="37687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Auswertung der Kundenbefragung</a:t>
            </a:r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r>
              <a:rPr lang="de-DE" smtClean="0"/>
              <a:t>Kapitel 6</a:t>
            </a:r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CEC5D3C-999C-4DB1-890F-D47491EAAFC9}" type="slidenum">
              <a:rPr lang="de-DE" smtClean="0"/>
              <a:pPr/>
              <a:t>6</a:t>
            </a:fld>
            <a:endParaRPr lang="de-DE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2007 | Bild für Bild</a:t>
            </a:r>
            <a:endParaRPr lang="de-DE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ild4Bild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anymed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91</Words>
  <Application>Microsoft Office PowerPoint</Application>
  <PresentationFormat>Bildschirmpräsentation (4:3)</PresentationFormat>
  <Paragraphs>30</Paragraphs>
  <Slides>6</Slides>
  <Notes>6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7" baseType="lpstr">
      <vt:lpstr>Bild4Bild</vt:lpstr>
      <vt:lpstr>Diagramme statt Zahlenkolonnen</vt:lpstr>
      <vt:lpstr>Umsatz von Produkt B hat sich verdoppelt</vt:lpstr>
      <vt:lpstr>Umsatz über dem Branchendurchschnitt</vt:lpstr>
      <vt:lpstr>Position am Markt ausgebaut</vt:lpstr>
      <vt:lpstr>Produkt C hat größten Anteil am Umsatz</vt:lpstr>
      <vt:lpstr>Auswertung der Kundenbefragung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Diagramme statt Zahlenkolonnen</dc:title>
  <dc:subject>PowerPoint 2007 | Bild für  Bild</dc:subject>
  <dc:creator>Susanne Walter</dc:creator>
  <dc:description>www.slides4vision.de</dc:description>
  <cp:lastModifiedBy>sw</cp:lastModifiedBy>
  <cp:revision>15</cp:revision>
  <dcterms:created xsi:type="dcterms:W3CDTF">2007-01-02T11:44:00Z</dcterms:created>
  <dcterms:modified xsi:type="dcterms:W3CDTF">2007-02-27T16:44:49Z</dcterms:modified>
</cp:coreProperties>
</file>