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7" autoAdjust="0"/>
    <p:restoredTop sz="95333" autoAdjust="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476"/>
        <p:guide orient="horz" pos="417"/>
        <p:guide orient="horz" pos="1216"/>
        <p:guide orient="horz" pos="837"/>
        <p:guide orient="horz" pos="3774"/>
        <p:guide orient="horz" pos="4110"/>
        <p:guide pos="2927"/>
        <p:guide pos="599"/>
        <p:guide pos="5250"/>
        <p:guide pos="222"/>
        <p:guide pos="5465"/>
      </p:guideLst>
    </p:cSldViewPr>
  </p:slideViewPr>
  <p:outlineViewPr>
    <p:cViewPr>
      <p:scale>
        <a:sx n="33" d="100"/>
        <a:sy n="33" d="100"/>
      </p:scale>
      <p:origin x="0" y="3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F3AF4-AA5C-4307-B323-FF89D2223684}" type="datetimeFigureOut">
              <a:rPr lang="de-DE" smtClean="0"/>
              <a:pPr/>
              <a:t>25.06.2008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963FC-AAB2-4C26-8257-419433C60D1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963FC-AAB2-4C26-8257-419433C60D15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963FC-AAB2-4C26-8257-419433C60D15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963FC-AAB2-4C26-8257-419433C60D15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963FC-AAB2-4C26-8257-419433C60D15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963FC-AAB2-4C26-8257-419433C60D15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963FC-AAB2-4C26-8257-419433C60D15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142852"/>
            <a:ext cx="9144000" cy="58483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itchFamily="34" charset="0"/>
            </a:endParaRP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7249066" y="6311572"/>
            <a:ext cx="1391900" cy="215112"/>
            <a:chOff x="3697288" y="2997200"/>
            <a:chExt cx="1746250" cy="269875"/>
          </a:xfrm>
        </p:grpSpPr>
        <p:sp>
          <p:nvSpPr>
            <p:cNvPr id="7" name="Freeform 7"/>
            <p:cNvSpPr>
              <a:spLocks noEditPoints="1"/>
            </p:cNvSpPr>
            <p:nvPr userDrawn="1"/>
          </p:nvSpPr>
          <p:spPr bwMode="auto">
            <a:xfrm>
              <a:off x="3697288" y="2997200"/>
              <a:ext cx="303212" cy="269875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6" y="72"/>
                </a:cxn>
                <a:cxn ang="0">
                  <a:pos x="0" y="72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65" y="2"/>
                </a:cxn>
                <a:cxn ang="0">
                  <a:pos x="81" y="20"/>
                </a:cxn>
                <a:cxn ang="0">
                  <a:pos x="65" y="37"/>
                </a:cxn>
                <a:cxn ang="0">
                  <a:pos x="38" y="39"/>
                </a:cxn>
                <a:cxn ang="0">
                  <a:pos x="6" y="39"/>
                </a:cxn>
                <a:cxn ang="0">
                  <a:pos x="60" y="8"/>
                </a:cxn>
                <a:cxn ang="0">
                  <a:pos x="40" y="7"/>
                </a:cxn>
                <a:cxn ang="0">
                  <a:pos x="6" y="7"/>
                </a:cxn>
                <a:cxn ang="0">
                  <a:pos x="6" y="33"/>
                </a:cxn>
                <a:cxn ang="0">
                  <a:pos x="41" y="33"/>
                </a:cxn>
                <a:cxn ang="0">
                  <a:pos x="61" y="31"/>
                </a:cxn>
                <a:cxn ang="0">
                  <a:pos x="74" y="20"/>
                </a:cxn>
                <a:cxn ang="0">
                  <a:pos x="60" y="8"/>
                </a:cxn>
              </a:cxnLst>
              <a:rect l="0" t="0" r="r" b="b"/>
              <a:pathLst>
                <a:path w="81" h="72">
                  <a:moveTo>
                    <a:pt x="6" y="39"/>
                  </a:move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9" y="1"/>
                    <a:pt x="65" y="2"/>
                  </a:cubicBezTo>
                  <a:cubicBezTo>
                    <a:pt x="75" y="5"/>
                    <a:pt x="81" y="11"/>
                    <a:pt x="81" y="20"/>
                  </a:cubicBezTo>
                  <a:cubicBezTo>
                    <a:pt x="81" y="28"/>
                    <a:pt x="75" y="34"/>
                    <a:pt x="65" y="37"/>
                  </a:cubicBezTo>
                  <a:cubicBezTo>
                    <a:pt x="59" y="39"/>
                    <a:pt x="50" y="39"/>
                    <a:pt x="38" y="39"/>
                  </a:cubicBezTo>
                  <a:lnTo>
                    <a:pt x="6" y="39"/>
                  </a:lnTo>
                  <a:close/>
                  <a:moveTo>
                    <a:pt x="60" y="8"/>
                  </a:moveTo>
                  <a:cubicBezTo>
                    <a:pt x="55" y="7"/>
                    <a:pt x="48" y="7"/>
                    <a:pt x="4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9" y="33"/>
                    <a:pt x="55" y="32"/>
                    <a:pt x="61" y="31"/>
                  </a:cubicBezTo>
                  <a:cubicBezTo>
                    <a:pt x="70" y="29"/>
                    <a:pt x="74" y="25"/>
                    <a:pt x="74" y="20"/>
                  </a:cubicBezTo>
                  <a:cubicBezTo>
                    <a:pt x="74" y="14"/>
                    <a:pt x="69" y="10"/>
                    <a:pt x="60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4064000" y="2997200"/>
              <a:ext cx="303213" cy="269875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6" y="72"/>
                </a:cxn>
                <a:cxn ang="0">
                  <a:pos x="0" y="72"/>
                </a:cxn>
                <a:cxn ang="0">
                  <a:pos x="0" y="0"/>
                </a:cxn>
                <a:cxn ang="0">
                  <a:pos x="38" y="0"/>
                </a:cxn>
                <a:cxn ang="0">
                  <a:pos x="65" y="2"/>
                </a:cxn>
                <a:cxn ang="0">
                  <a:pos x="81" y="20"/>
                </a:cxn>
                <a:cxn ang="0">
                  <a:pos x="65" y="37"/>
                </a:cxn>
                <a:cxn ang="0">
                  <a:pos x="38" y="39"/>
                </a:cxn>
                <a:cxn ang="0">
                  <a:pos x="6" y="39"/>
                </a:cxn>
                <a:cxn ang="0">
                  <a:pos x="60" y="8"/>
                </a:cxn>
                <a:cxn ang="0">
                  <a:pos x="40" y="7"/>
                </a:cxn>
                <a:cxn ang="0">
                  <a:pos x="6" y="7"/>
                </a:cxn>
                <a:cxn ang="0">
                  <a:pos x="6" y="33"/>
                </a:cxn>
                <a:cxn ang="0">
                  <a:pos x="41" y="33"/>
                </a:cxn>
                <a:cxn ang="0">
                  <a:pos x="61" y="31"/>
                </a:cxn>
                <a:cxn ang="0">
                  <a:pos x="74" y="20"/>
                </a:cxn>
                <a:cxn ang="0">
                  <a:pos x="60" y="8"/>
                </a:cxn>
              </a:cxnLst>
              <a:rect l="0" t="0" r="r" b="b"/>
              <a:pathLst>
                <a:path w="81" h="72">
                  <a:moveTo>
                    <a:pt x="6" y="39"/>
                  </a:moveTo>
                  <a:cubicBezTo>
                    <a:pt x="6" y="72"/>
                    <a:pt x="6" y="72"/>
                    <a:pt x="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9" y="1"/>
                    <a:pt x="65" y="2"/>
                  </a:cubicBezTo>
                  <a:cubicBezTo>
                    <a:pt x="75" y="5"/>
                    <a:pt x="81" y="11"/>
                    <a:pt x="81" y="20"/>
                  </a:cubicBezTo>
                  <a:cubicBezTo>
                    <a:pt x="81" y="28"/>
                    <a:pt x="75" y="34"/>
                    <a:pt x="65" y="37"/>
                  </a:cubicBezTo>
                  <a:cubicBezTo>
                    <a:pt x="59" y="39"/>
                    <a:pt x="50" y="39"/>
                    <a:pt x="38" y="39"/>
                  </a:cubicBezTo>
                  <a:lnTo>
                    <a:pt x="6" y="39"/>
                  </a:lnTo>
                  <a:close/>
                  <a:moveTo>
                    <a:pt x="60" y="8"/>
                  </a:moveTo>
                  <a:cubicBezTo>
                    <a:pt x="55" y="7"/>
                    <a:pt x="48" y="7"/>
                    <a:pt x="4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9" y="33"/>
                    <a:pt x="55" y="32"/>
                    <a:pt x="61" y="31"/>
                  </a:cubicBezTo>
                  <a:cubicBezTo>
                    <a:pt x="70" y="29"/>
                    <a:pt x="74" y="25"/>
                    <a:pt x="74" y="20"/>
                  </a:cubicBezTo>
                  <a:cubicBezTo>
                    <a:pt x="74" y="14"/>
                    <a:pt x="69" y="10"/>
                    <a:pt x="60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4405313" y="2997200"/>
              <a:ext cx="303212" cy="269875"/>
            </a:xfrm>
            <a:custGeom>
              <a:avLst/>
              <a:gdLst/>
              <a:ahLst/>
              <a:cxnLst>
                <a:cxn ang="0">
                  <a:pos x="104" y="170"/>
                </a:cxn>
                <a:cxn ang="0">
                  <a:pos x="87" y="170"/>
                </a:cxn>
                <a:cxn ang="0">
                  <a:pos x="87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191" y="0"/>
                </a:cxn>
                <a:cxn ang="0">
                  <a:pos x="191" y="17"/>
                </a:cxn>
                <a:cxn ang="0">
                  <a:pos x="104" y="17"/>
                </a:cxn>
                <a:cxn ang="0">
                  <a:pos x="104" y="170"/>
                </a:cxn>
              </a:cxnLst>
              <a:rect l="0" t="0" r="r" b="b"/>
              <a:pathLst>
                <a:path w="191" h="170">
                  <a:moveTo>
                    <a:pt x="104" y="170"/>
                  </a:moveTo>
                  <a:lnTo>
                    <a:pt x="87" y="170"/>
                  </a:lnTo>
                  <a:lnTo>
                    <a:pt x="87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91" y="0"/>
                  </a:lnTo>
                  <a:lnTo>
                    <a:pt x="191" y="17"/>
                  </a:lnTo>
                  <a:lnTo>
                    <a:pt x="104" y="17"/>
                  </a:lnTo>
                  <a:lnTo>
                    <a:pt x="104" y="17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5140325" y="2997200"/>
              <a:ext cx="303213" cy="269875"/>
            </a:xfrm>
            <a:custGeom>
              <a:avLst/>
              <a:gdLst/>
              <a:ahLst/>
              <a:cxnLst>
                <a:cxn ang="0">
                  <a:pos x="96" y="97"/>
                </a:cxn>
                <a:cxn ang="0">
                  <a:pos x="21" y="170"/>
                </a:cxn>
                <a:cxn ang="0">
                  <a:pos x="0" y="170"/>
                </a:cxn>
                <a:cxn ang="0">
                  <a:pos x="85" y="85"/>
                </a:cxn>
                <a:cxn ang="0">
                  <a:pos x="0" y="0"/>
                </a:cxn>
                <a:cxn ang="0">
                  <a:pos x="21" y="0"/>
                </a:cxn>
                <a:cxn ang="0">
                  <a:pos x="96" y="73"/>
                </a:cxn>
                <a:cxn ang="0">
                  <a:pos x="170" y="0"/>
                </a:cxn>
                <a:cxn ang="0">
                  <a:pos x="191" y="0"/>
                </a:cxn>
                <a:cxn ang="0">
                  <a:pos x="106" y="85"/>
                </a:cxn>
                <a:cxn ang="0">
                  <a:pos x="191" y="170"/>
                </a:cxn>
                <a:cxn ang="0">
                  <a:pos x="170" y="170"/>
                </a:cxn>
                <a:cxn ang="0">
                  <a:pos x="96" y="97"/>
                </a:cxn>
              </a:cxnLst>
              <a:rect l="0" t="0" r="r" b="b"/>
              <a:pathLst>
                <a:path w="191" h="170">
                  <a:moveTo>
                    <a:pt x="96" y="97"/>
                  </a:moveTo>
                  <a:lnTo>
                    <a:pt x="21" y="170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0" y="0"/>
                  </a:lnTo>
                  <a:lnTo>
                    <a:pt x="21" y="0"/>
                  </a:lnTo>
                  <a:lnTo>
                    <a:pt x="96" y="73"/>
                  </a:lnTo>
                  <a:lnTo>
                    <a:pt x="170" y="0"/>
                  </a:lnTo>
                  <a:lnTo>
                    <a:pt x="191" y="0"/>
                  </a:lnTo>
                  <a:lnTo>
                    <a:pt x="106" y="85"/>
                  </a:lnTo>
                  <a:lnTo>
                    <a:pt x="191" y="170"/>
                  </a:lnTo>
                  <a:lnTo>
                    <a:pt x="170" y="170"/>
                  </a:lnTo>
                  <a:lnTo>
                    <a:pt x="96" y="9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4802188" y="3008313"/>
              <a:ext cx="115887" cy="115887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 userDrawn="1"/>
          </p:nvSpPr>
          <p:spPr bwMode="auto">
            <a:xfrm>
              <a:off x="4937125" y="3008313"/>
              <a:ext cx="120650" cy="11588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 userDrawn="1"/>
          </p:nvSpPr>
          <p:spPr bwMode="auto">
            <a:xfrm>
              <a:off x="4802188" y="3143250"/>
              <a:ext cx="115887" cy="120650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 userDrawn="1"/>
          </p:nvSpPr>
          <p:spPr bwMode="auto">
            <a:xfrm>
              <a:off x="4937125" y="3143250"/>
              <a:ext cx="120650" cy="1206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latin typeface="Calibri" pitchFamily="34" charset="0"/>
              </a:endParaRPr>
            </a:p>
          </p:txBody>
        </p:sp>
      </p:grpSp>
      <p:sp>
        <p:nvSpPr>
          <p:cNvPr id="15" name="Untertitel 2"/>
          <p:cNvSpPr>
            <a:spLocks noGrp="1"/>
          </p:cNvSpPr>
          <p:nvPr>
            <p:ph type="subTitle" idx="1"/>
          </p:nvPr>
        </p:nvSpPr>
        <p:spPr>
          <a:xfrm>
            <a:off x="857223" y="2075395"/>
            <a:ext cx="7818465" cy="1617657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16" name="Titel 1"/>
          <p:cNvSpPr>
            <a:spLocks noGrp="1"/>
          </p:cNvSpPr>
          <p:nvPr>
            <p:ph type="ctrTitle"/>
          </p:nvPr>
        </p:nvSpPr>
        <p:spPr>
          <a:xfrm>
            <a:off x="859040" y="1003826"/>
            <a:ext cx="7816566" cy="1041397"/>
          </a:xfrm>
        </p:spPr>
        <p:txBody>
          <a:bodyPr anchor="b" anchorCtr="0">
            <a:norm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Hier steht die Fußzeile mit dem Zusatz | www.pptx.de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ritt-für-Schr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386" y="533902"/>
            <a:ext cx="8042817" cy="83818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Hier steht die Fußzeile mit dem Zusatz | www.pptx.de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863230" y="1805140"/>
            <a:ext cx="7471145" cy="4186085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270000" indent="-270000">
              <a:spcBef>
                <a:spcPts val="600"/>
              </a:spcBef>
              <a:buClr>
                <a:schemeClr val="accent6"/>
              </a:buClr>
              <a:buSzPct val="100000"/>
              <a:buFont typeface="+mj-lt"/>
              <a:buAutoNum type="arabicPeriod"/>
              <a:defRPr sz="1400"/>
            </a:lvl2pPr>
            <a:lvl3pPr marL="538163" indent="-270000">
              <a:buClr>
                <a:schemeClr val="accent6"/>
              </a:buClr>
              <a:buSzPct val="80000"/>
              <a:buFont typeface="Wingdings" pitchFamily="2" charset="2"/>
              <a:buChar char="n"/>
              <a:defRPr sz="1400"/>
            </a:lvl3pPr>
            <a:lvl4pPr marL="263525" indent="-263525">
              <a:buClr>
                <a:schemeClr val="accent6"/>
              </a:buClr>
              <a:buSzPct val="80000"/>
              <a:buFont typeface="Wingdings" pitchFamily="2" charset="2"/>
              <a:buChar char="n"/>
              <a:defRPr sz="1400">
                <a:latin typeface="Calibri" pitchFamily="34" charset="0"/>
              </a:defRPr>
            </a:lvl4pPr>
            <a:lvl5pPr marL="538163" indent="-270000">
              <a:buClr>
                <a:schemeClr val="accent6"/>
              </a:buClr>
              <a:buFont typeface="Symbol" pitchFamily="18" charset="2"/>
              <a:buChar char="-"/>
              <a:defRPr sz="1400">
                <a:latin typeface="Calibri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z="1400" smtClean="0"/>
              <a:t>Fünfte Ebene</a:t>
            </a:r>
            <a:endParaRPr lang="de-DE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Hier steht die Fußzeile mit dem Zusatz | www.pptx.de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386" y="5985978"/>
            <a:ext cx="8069989" cy="838186"/>
          </a:xfrm>
        </p:spPr>
        <p:txBody>
          <a:bodyPr anchor="ctr" anchorCtr="0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81155"/>
            <a:ext cx="9144000" cy="5810070"/>
          </a:xfrm>
        </p:spPr>
        <p:txBody>
          <a:bodyPr bIns="2124000" anchor="b" anchorCtr="1"/>
          <a:lstStyle>
            <a:lvl1pPr>
              <a:buFontTx/>
              <a:buNone/>
              <a:defRPr/>
            </a:lvl1pPr>
          </a:lstStyle>
          <a:p>
            <a:r>
              <a:rPr lang="de-DE" smtClean="0"/>
              <a:t>Bild durch Klicken hinzufügen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3" hasCustomPrompt="1"/>
          </p:nvPr>
        </p:nvSpPr>
        <p:spPr>
          <a:xfrm>
            <a:off x="950912" y="1930400"/>
            <a:ext cx="7383463" cy="3973513"/>
          </a:xfrm>
        </p:spPr>
        <p:txBody>
          <a:bodyPr vert="horz" lIns="91440" tIns="45720" rIns="91440" bIns="1404000" rtlCol="0" anchor="b" anchorCtr="1">
            <a:norm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80000"/>
              <a:buFontTx/>
              <a:buNone/>
              <a:defRPr lang="de-DE" sz="2000" kern="120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Bild durch Klicken hinzufügen</a:t>
            </a: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Hier steht die Fußzeile mit dem Zusatz | www.pptx.de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 mit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Hier steht die Fußzeile mit dem Zusatz | www.pptx.de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 hasCustomPrompt="1"/>
          </p:nvPr>
        </p:nvSpPr>
        <p:spPr>
          <a:xfrm>
            <a:off x="950913" y="1930400"/>
            <a:ext cx="3596035" cy="3355988"/>
          </a:xfrm>
        </p:spPr>
        <p:txBody>
          <a:bodyPr vert="horz" lIns="91440" tIns="45720" rIns="91440" bIns="1116000" rtlCol="0" anchor="b" anchorCtr="1">
            <a:norm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80000"/>
              <a:buFontTx/>
              <a:buNone/>
              <a:defRPr lang="de-DE" sz="2000" kern="120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Bild durch Klicken hinzufügen</a:t>
            </a:r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950913" y="5357826"/>
            <a:ext cx="3596400" cy="546087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600" baseline="0"/>
            </a:lvl1pPr>
          </a:lstStyle>
          <a:p>
            <a:pPr lvl="0"/>
            <a:r>
              <a:rPr lang="de-DE" smtClean="0"/>
              <a:t>Text durch Klicken hinzufügen</a:t>
            </a:r>
            <a:endParaRPr lang="de-DE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7" hasCustomPrompt="1"/>
          </p:nvPr>
        </p:nvSpPr>
        <p:spPr>
          <a:xfrm>
            <a:off x="4737975" y="1930400"/>
            <a:ext cx="3596035" cy="3355988"/>
          </a:xfrm>
        </p:spPr>
        <p:txBody>
          <a:bodyPr vert="horz" lIns="91440" tIns="45720" rIns="91440" bIns="1116000" rtlCol="0" anchor="b" anchorCtr="1">
            <a:norm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80000"/>
              <a:buFontTx/>
              <a:buNone/>
              <a:defRPr lang="de-DE" sz="2000" kern="120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Bild durch Klicken hinzufügen</a:t>
            </a:r>
            <a:endParaRPr lang="de-DE"/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4737975" y="5357826"/>
            <a:ext cx="3596400" cy="546087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1600" baseline="0"/>
            </a:lvl1pPr>
          </a:lstStyle>
          <a:p>
            <a:pPr lvl="0"/>
            <a:r>
              <a:rPr lang="de-DE" smtClean="0"/>
              <a:t>Text durch Klicken hinzufügen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4386" y="533902"/>
            <a:ext cx="8069989" cy="83818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2994" y="1789644"/>
            <a:ext cx="7491381" cy="4114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4386" y="6455321"/>
            <a:ext cx="5370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</a:lstStyle>
          <a:p>
            <a:r>
              <a:rPr lang="de-DE" smtClean="0"/>
              <a:t>Hier steht die Fußzeile mit dem Zusatz | www.pptx.de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83308" y="6455321"/>
            <a:ext cx="54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</a:lstStyle>
          <a:p>
            <a:fld id="{2C465792-AA8B-4584-8200-6325C652EC1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0"/>
            <a:ext cx="9144000" cy="179388"/>
          </a:xfrm>
          <a:prstGeom prst="rect">
            <a:avLst/>
          </a:prstGeom>
          <a:solidFill>
            <a:schemeClr val="accent1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61" r:id="rId3"/>
    <p:sldLayoutId id="2147483655" r:id="rId4"/>
    <p:sldLayoutId id="2147483656" r:id="rId5"/>
    <p:sldLayoutId id="2147483657" r:id="rId6"/>
    <p:sldLayoutId id="2147483659" r:id="rId7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1800"/>
        </a:spcBef>
        <a:buClr>
          <a:schemeClr val="accent6"/>
        </a:buClr>
        <a:buSzPct val="80000"/>
        <a:buFont typeface="Wingdings" pitchFamily="2" charset="2"/>
        <a:buChar char="n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Char char="–"/>
        <a:defRPr sz="18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990000" indent="-270000" algn="l" defTabSz="914400" rtl="0" eaLnBrk="1" latinLnBrk="0" hangingPunct="1">
        <a:lnSpc>
          <a:spcPct val="100000"/>
        </a:lnSpc>
        <a:spcBef>
          <a:spcPts val="200"/>
        </a:spcBef>
        <a:buFont typeface="Symbol" pitchFamily="18" charset="2"/>
        <a:buChar char="-"/>
        <a:defRPr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Pyramiden mit mehreren Segmenten zeichnen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Hierarchien, Schrittfolgen &amp; Bestandteile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rm 8"/>
          <p:cNvSpPr/>
          <p:nvPr/>
        </p:nvSpPr>
        <p:spPr>
          <a:xfrm>
            <a:off x="2389779" y="1900614"/>
            <a:ext cx="2003969" cy="1337436"/>
          </a:xfrm>
          <a:prstGeom prst="nonIsoscelesTrapezoid">
            <a:avLst>
              <a:gd name="adj1" fmla="val 75829"/>
              <a:gd name="adj2" fmla="val 78037"/>
            </a:avLst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rIns="90000" rtlCol="0" anchor="b" anchorCtr="1"/>
          <a:lstStyle/>
          <a:p>
            <a:pPr algn="ctr"/>
            <a:r>
              <a:rPr lang="de-DE" dirty="0" smtClean="0">
                <a:solidFill>
                  <a:schemeClr val="bg2"/>
                </a:solidFill>
                <a:latin typeface="Calibri" pitchFamily="34" charset="0"/>
              </a:rPr>
              <a:t>Text </a:t>
            </a:r>
            <a:endParaRPr lang="de-DE" dirty="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7" name="Form 6"/>
          <p:cNvSpPr/>
          <p:nvPr/>
        </p:nvSpPr>
        <p:spPr>
          <a:xfrm>
            <a:off x="3413342" y="3278045"/>
            <a:ext cx="2047348" cy="1337436"/>
          </a:xfrm>
          <a:prstGeom prst="nonIsoscelesTrapezoid">
            <a:avLst>
              <a:gd name="adj1" fmla="val 0"/>
              <a:gd name="adj2" fmla="val 75829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rIns="90000" rtlCol="0" anchor="b" anchorCtr="1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Calibri" pitchFamily="34" charset="0"/>
              </a:rPr>
              <a:t>Text</a:t>
            </a:r>
            <a:endParaRPr lang="de-DE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Form 9"/>
          <p:cNvSpPr/>
          <p:nvPr/>
        </p:nvSpPr>
        <p:spPr>
          <a:xfrm>
            <a:off x="1351196" y="3278045"/>
            <a:ext cx="2016000" cy="1337436"/>
          </a:xfrm>
          <a:prstGeom prst="nonIsoscelesTrapezoid">
            <a:avLst>
              <a:gd name="adj1" fmla="val 75829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rIns="90000" rtlCol="0" anchor="b" anchorCtr="1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Calibri" pitchFamily="34" charset="0"/>
              </a:rPr>
              <a:t>Text</a:t>
            </a:r>
            <a:endParaRPr lang="de-DE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14" name="Gerade Verbindung 13"/>
          <p:cNvCxnSpPr/>
          <p:nvPr/>
        </p:nvCxnSpPr>
        <p:spPr>
          <a:xfrm>
            <a:off x="4635500" y="3279633"/>
            <a:ext cx="302400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5634766" y="4642774"/>
            <a:ext cx="3037133" cy="158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fertige Lösung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Hierarchien, Schrittfolgen und Bestandteile: Pyramiden mit mehreren Segmenten zeichnen :: www.pptx.de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Form 4"/>
          <p:cNvSpPr/>
          <p:nvPr/>
        </p:nvSpPr>
        <p:spPr>
          <a:xfrm>
            <a:off x="4437877" y="4642774"/>
            <a:ext cx="2035681" cy="1337436"/>
          </a:xfrm>
          <a:prstGeom prst="nonIsoscelesTrapezoid">
            <a:avLst>
              <a:gd name="adj1" fmla="val 239"/>
              <a:gd name="adj2" fmla="val 74344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rIns="90000" rtlCol="0" anchor="b" anchorCtr="1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Calibri" pitchFamily="34" charset="0"/>
              </a:rPr>
              <a:t>Text</a:t>
            </a:r>
            <a:endParaRPr lang="de-DE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Form 5"/>
          <p:cNvSpPr/>
          <p:nvPr/>
        </p:nvSpPr>
        <p:spPr>
          <a:xfrm>
            <a:off x="2409187" y="4642774"/>
            <a:ext cx="1984944" cy="1337436"/>
          </a:xfrm>
          <a:prstGeom prst="nonIsoscelesTrapezoid">
            <a:avLst>
              <a:gd name="adj1" fmla="val 239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rIns="90000" rtlCol="0" anchor="b" anchorCtr="1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Calibri" pitchFamily="34" charset="0"/>
              </a:rPr>
              <a:t>Text</a:t>
            </a:r>
            <a:endParaRPr lang="de-DE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Form 7"/>
          <p:cNvSpPr/>
          <p:nvPr/>
        </p:nvSpPr>
        <p:spPr>
          <a:xfrm>
            <a:off x="312824" y="4642774"/>
            <a:ext cx="2054436" cy="1337436"/>
          </a:xfrm>
          <a:prstGeom prst="nonIsoscelesTrapezoid">
            <a:avLst>
              <a:gd name="adj1" fmla="val 76104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rIns="90000" rtlCol="0" anchor="b" anchorCtr="1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Calibri" pitchFamily="34" charset="0"/>
              </a:rPr>
              <a:t>Text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3987800" y="2133600"/>
            <a:ext cx="2334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3"/>
                </a:solidFill>
                <a:latin typeface="Calibri" pitchFamily="34" charset="0"/>
              </a:rPr>
              <a:t>Weitere Informationen</a:t>
            </a:r>
            <a:endParaRPr lang="de-DE" dirty="0">
              <a:solidFill>
                <a:schemeClr val="accent3"/>
              </a:solidFill>
              <a:latin typeface="Calibri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381500" y="2668032"/>
            <a:ext cx="2334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3"/>
                </a:solidFill>
                <a:latin typeface="Calibri" pitchFamily="34" charset="0"/>
              </a:rPr>
              <a:t>Weitere Informationen</a:t>
            </a:r>
            <a:endParaRPr lang="de-DE" dirty="0">
              <a:solidFill>
                <a:schemeClr val="accent3"/>
              </a:solidFill>
              <a:latin typeface="Calibri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5016500" y="3491468"/>
            <a:ext cx="2334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Calibri" pitchFamily="34" charset="0"/>
              </a:rPr>
              <a:t>Weitere Informationen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5410200" y="4025900"/>
            <a:ext cx="2334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Calibri" pitchFamily="34" charset="0"/>
              </a:rPr>
              <a:t>Weitere Informationen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6096000" y="4903327"/>
            <a:ext cx="2334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Calibri" pitchFamily="34" charset="0"/>
              </a:rPr>
              <a:t>Weitere Informationen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6489700" y="5437759"/>
            <a:ext cx="2334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Calibri" pitchFamily="34" charset="0"/>
              </a:rPr>
              <a:t>Weitere Informationen</a:t>
            </a:r>
            <a:endParaRPr lang="de-DE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Zeichnung vorbereiten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Hierarchien, Schrittfolgen und Bestandteile: Pyramiden mit mehreren Segmenten zeichnen :: www.pptx.de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264386" y="4286257"/>
            <a:ext cx="8411302" cy="1704969"/>
          </a:xfrm>
        </p:spPr>
        <p:txBody>
          <a:bodyPr numCol="2" spcCol="360000"/>
          <a:lstStyle/>
          <a:p>
            <a:pPr lvl="1"/>
            <a:r>
              <a:rPr lang="de-DE" dirty="0" smtClean="0"/>
              <a:t>Skizzieren Sie die Größe der späteren Pyramide mit Hilfe des </a:t>
            </a:r>
            <a:r>
              <a:rPr lang="de-DE" i="1" dirty="0" smtClean="0"/>
              <a:t>Gleichschenkligen Dreiecks </a:t>
            </a:r>
            <a:r>
              <a:rPr lang="de-DE" dirty="0" smtClean="0"/>
              <a:t>aus den </a:t>
            </a:r>
            <a:r>
              <a:rPr lang="de-DE" i="1" dirty="0" smtClean="0"/>
              <a:t>Formen</a:t>
            </a:r>
            <a:r>
              <a:rPr lang="de-DE" dirty="0" smtClean="0"/>
              <a:t>.</a:t>
            </a:r>
          </a:p>
          <a:p>
            <a:pPr lvl="1"/>
            <a:r>
              <a:rPr lang="de-DE" dirty="0" smtClean="0"/>
              <a:t>Markieren Sie mit gezeichneten </a:t>
            </a:r>
            <a:r>
              <a:rPr lang="de-DE" i="1" dirty="0" smtClean="0"/>
              <a:t>Linien</a:t>
            </a:r>
            <a:r>
              <a:rPr lang="de-DE" dirty="0" smtClean="0"/>
              <a:t> die Größe, die die Segmente haben sollen. Halten Sie beim Zeichnen der Linien die </a:t>
            </a:r>
            <a:r>
              <a:rPr lang="de-DE" i="1" dirty="0" smtClean="0"/>
              <a:t>Umschalt</a:t>
            </a:r>
            <a:r>
              <a:rPr lang="de-DE" dirty="0" smtClean="0"/>
              <a:t>-Taste gedrückt, damit exakt gerade Linien entstehen.</a:t>
            </a:r>
          </a:p>
          <a:p>
            <a:pPr lvl="1"/>
            <a:r>
              <a:rPr lang="de-DE" dirty="0" smtClean="0"/>
              <a:t>Rufen Sie per Klick der rechten Maustaste auf einen freien Bereich der Folie den Befehl </a:t>
            </a:r>
            <a:r>
              <a:rPr lang="de-DE" i="1" dirty="0" smtClean="0"/>
              <a:t>Raster und Führungslinien </a:t>
            </a:r>
            <a:r>
              <a:rPr lang="de-DE" dirty="0" smtClean="0"/>
              <a:t>auf.</a:t>
            </a:r>
          </a:p>
          <a:p>
            <a:pPr lvl="1"/>
            <a:r>
              <a:rPr lang="de-DE" dirty="0" smtClean="0"/>
              <a:t>Deaktivieren Sie die Option </a:t>
            </a:r>
            <a:r>
              <a:rPr lang="de-DE" i="1" dirty="0" smtClean="0"/>
              <a:t>Objekte am Raster ausrichten</a:t>
            </a:r>
            <a:r>
              <a:rPr lang="de-DE" dirty="0" smtClean="0"/>
              <a:t> und aktivieren Sie </a:t>
            </a:r>
            <a:r>
              <a:rPr lang="de-DE" i="1" dirty="0" smtClean="0"/>
              <a:t>Objekte an anderen Objekten ausrichten</a:t>
            </a:r>
            <a:r>
              <a:rPr lang="de-DE" dirty="0" smtClean="0"/>
              <a:t>.  </a:t>
            </a:r>
            <a:endParaRPr lang="de-DE" dirty="0"/>
          </a:p>
        </p:txBody>
      </p:sp>
      <p:sp>
        <p:nvSpPr>
          <p:cNvPr id="5" name="Gleichschenkliges Dreieck 4"/>
          <p:cNvSpPr/>
          <p:nvPr/>
        </p:nvSpPr>
        <p:spPr>
          <a:xfrm>
            <a:off x="447782" y="1930401"/>
            <a:ext cx="3043125" cy="2000251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1425061" y="1927225"/>
            <a:ext cx="108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1057488" y="2595033"/>
            <a:ext cx="180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714348" y="3262841"/>
            <a:ext cx="252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357158" y="3930651"/>
            <a:ext cx="324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 rot="5400000">
            <a:off x="1587307" y="2926381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 rot="5400000">
            <a:off x="2092928" y="3601417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 rot="5400000">
            <a:off x="1089622" y="3601417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fik 17" descr="PPT509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582" y="1448049"/>
            <a:ext cx="1971429" cy="1980953"/>
          </a:xfrm>
          <a:prstGeom prst="rect">
            <a:avLst/>
          </a:prstGeom>
          <a:effectLst>
            <a:outerShdw blurRad="76200" dist="38100" dir="5400000" algn="tl" rotWithShape="0">
              <a:prstClr val="black">
                <a:alpha val="30000"/>
              </a:prstClr>
            </a:outerShdw>
          </a:effectLst>
        </p:spPr>
      </p:pic>
      <p:pic>
        <p:nvPicPr>
          <p:cNvPr id="19" name="Grafik 18" descr="PPT51E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6" y="1655751"/>
            <a:ext cx="2980953" cy="2266667"/>
          </a:xfrm>
          <a:prstGeom prst="rect">
            <a:avLst/>
          </a:prstGeom>
          <a:effectLst>
            <a:outerShdw blurRad="76200" dist="38100" dir="5400000" algn="tl" rotWithShape="0">
              <a:prstClr val="black">
                <a:alpha val="30000"/>
              </a:prstClr>
            </a:outerShdw>
          </a:effectLst>
        </p:spPr>
      </p:pic>
      <p:pic>
        <p:nvPicPr>
          <p:cNvPr id="20" name="Grafik 19" descr="PPT39F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1927227"/>
            <a:ext cx="419048" cy="609524"/>
          </a:xfrm>
          <a:prstGeom prst="rect">
            <a:avLst/>
          </a:prstGeom>
          <a:effectLst>
            <a:outerShdw blurRad="76200" dist="38100" dir="5400000" algn="tl" rotWithShape="0">
              <a:prstClr val="black">
                <a:alpha val="30000"/>
              </a:prstClr>
            </a:outerShdw>
          </a:effectLst>
        </p:spPr>
      </p:pic>
      <p:pic>
        <p:nvPicPr>
          <p:cNvPr id="21" name="Grafik 20" descr="PPT624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250" y="2095526"/>
            <a:ext cx="190476" cy="190476"/>
          </a:xfrm>
          <a:prstGeom prst="rect">
            <a:avLst/>
          </a:prstGeom>
          <a:effectLst>
            <a:outerShdw blurRad="76200" dist="38100" dir="5400000" algn="tl" rotWithShape="0">
              <a:prstClr val="black">
                <a:alpha val="30000"/>
              </a:prstClr>
            </a:outerShdw>
          </a:effectLst>
        </p:spPr>
      </p:pic>
      <p:pic>
        <p:nvPicPr>
          <p:cNvPr id="22" name="Grafik 21" descr="PPTF1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4585" y="2098687"/>
            <a:ext cx="190476" cy="190476"/>
          </a:xfrm>
          <a:prstGeom prst="rect">
            <a:avLst/>
          </a:prstGeom>
          <a:effectLst>
            <a:outerShdw blurRad="76200" dist="38100" dir="5400000" algn="tl" rotWithShape="0">
              <a:prstClr val="black">
                <a:alpha val="3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Segmente einzeichnen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Hierarchien, Schrittfolgen und Bestandteile: Pyramiden mit mehreren Segmenten zeichnen :: www.pptx.de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264386" y="4286256"/>
            <a:ext cx="8411302" cy="1936744"/>
          </a:xfrm>
        </p:spPr>
        <p:txBody>
          <a:bodyPr numCol="2" spcCol="360000"/>
          <a:lstStyle/>
          <a:p>
            <a:pPr lvl="1">
              <a:buFont typeface="+mj-lt"/>
              <a:buAutoNum type="arabicPeriod" startAt="5"/>
            </a:pPr>
            <a:r>
              <a:rPr lang="de-DE" dirty="0" smtClean="0"/>
              <a:t>Fügen Sie das </a:t>
            </a:r>
            <a:r>
              <a:rPr lang="de-DE" i="1" dirty="0" smtClean="0"/>
              <a:t>Trapezoid</a:t>
            </a:r>
            <a:r>
              <a:rPr lang="de-DE" dirty="0" smtClean="0"/>
              <a:t> aus dem </a:t>
            </a:r>
            <a:r>
              <a:rPr lang="de-DE" i="1" dirty="0" smtClean="0"/>
              <a:t>Weitere Formen-Add-In</a:t>
            </a:r>
            <a:r>
              <a:rPr lang="de-DE" dirty="0" smtClean="0"/>
              <a:t> ein oder kopieren Sie eine der grünen Formen von dieser Folie in Ihre Präsentation.</a:t>
            </a:r>
          </a:p>
          <a:p>
            <a:pPr lvl="1">
              <a:buAutoNum type="arabicPeriod" startAt="5"/>
            </a:pPr>
            <a:r>
              <a:rPr lang="de-DE" dirty="0" smtClean="0"/>
              <a:t>Passen Sie Breite und Höhe des Trapezoids an die Pyramidensegmente an.</a:t>
            </a:r>
          </a:p>
          <a:p>
            <a:pPr lvl="1">
              <a:buAutoNum type="arabicPeriod" startAt="5"/>
            </a:pPr>
            <a:r>
              <a:rPr lang="de-DE" dirty="0" smtClean="0"/>
              <a:t>Korrigieren Sie die Neigung der Seiten, indem Sie die gelben Formkorrekturpunkte verschieben.</a:t>
            </a:r>
          </a:p>
          <a:p>
            <a:pPr lvl="1">
              <a:buAutoNum type="arabicPeriod" startAt="5"/>
            </a:pPr>
            <a:r>
              <a:rPr lang="de-DE" dirty="0" smtClean="0"/>
              <a:t>Erstellen Sie in gleicher Weise die weiteren Segmente.  Durch Verschieben der Form-korrekturpunkte können Sie das Trapezoid auch für das Rechteck in der Basis und die Spitze der Pyramide verwenden.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Die korrekte Anordnung und Größe der Segmente prüfen Sie am besten bei einem </a:t>
            </a:r>
            <a:r>
              <a:rPr lang="de-DE" i="1" dirty="0" smtClean="0"/>
              <a:t>Zoom</a:t>
            </a:r>
            <a:r>
              <a:rPr lang="de-DE" dirty="0" smtClean="0"/>
              <a:t> der </a:t>
            </a:r>
            <a:r>
              <a:rPr lang="de-DE" i="1" dirty="0" smtClean="0"/>
              <a:t>Ansicht</a:t>
            </a:r>
            <a:r>
              <a:rPr lang="de-DE" dirty="0" smtClean="0"/>
              <a:t> von 100 %.</a:t>
            </a:r>
            <a:endParaRPr lang="de-DE" dirty="0"/>
          </a:p>
        </p:txBody>
      </p:sp>
      <p:sp>
        <p:nvSpPr>
          <p:cNvPr id="5" name="Gleichschenkliges Dreieck 4"/>
          <p:cNvSpPr/>
          <p:nvPr/>
        </p:nvSpPr>
        <p:spPr>
          <a:xfrm>
            <a:off x="447782" y="1930401"/>
            <a:ext cx="3043125" cy="2000251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1425061" y="1927225"/>
            <a:ext cx="108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1057488" y="2595033"/>
            <a:ext cx="180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714348" y="3262841"/>
            <a:ext cx="252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357158" y="3930651"/>
            <a:ext cx="324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 rot="5400000">
            <a:off x="1587307" y="2926381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 rot="5400000">
            <a:off x="2092928" y="3601417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 rot="5400000">
            <a:off x="1089622" y="3601417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leichschenkliges Dreieck 22"/>
          <p:cNvSpPr/>
          <p:nvPr/>
        </p:nvSpPr>
        <p:spPr>
          <a:xfrm>
            <a:off x="5049952" y="1930401"/>
            <a:ext cx="3043125" cy="200025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  <p:cxnSp>
        <p:nvCxnSpPr>
          <p:cNvPr id="24" name="Gerade Verbindung 23"/>
          <p:cNvCxnSpPr/>
          <p:nvPr/>
        </p:nvCxnSpPr>
        <p:spPr>
          <a:xfrm>
            <a:off x="6027232" y="1927225"/>
            <a:ext cx="108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5659659" y="2595033"/>
            <a:ext cx="180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5316519" y="3262841"/>
            <a:ext cx="252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4959329" y="3930651"/>
            <a:ext cx="324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 rot="5400000">
            <a:off x="6189478" y="2926381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 rot="5400000">
            <a:off x="6695099" y="3601417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 rot="5400000">
            <a:off x="5691793" y="3601417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orm 37"/>
          <p:cNvSpPr/>
          <p:nvPr/>
        </p:nvSpPr>
        <p:spPr>
          <a:xfrm>
            <a:off x="2471724" y="3262840"/>
            <a:ext cx="1019183" cy="669600"/>
          </a:xfrm>
          <a:prstGeom prst="nonIsoscelesTrapezoid">
            <a:avLst>
              <a:gd name="adj1" fmla="val 239"/>
              <a:gd name="adj2" fmla="val 74344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alibri" pitchFamily="34" charset="0"/>
              </a:rPr>
              <a:t>7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39" name="Form 38"/>
          <p:cNvSpPr/>
          <p:nvPr/>
        </p:nvSpPr>
        <p:spPr>
          <a:xfrm>
            <a:off x="447780" y="3262841"/>
            <a:ext cx="1020636" cy="667811"/>
          </a:xfrm>
          <a:prstGeom prst="nonIsoscelesTrapezoid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alibri" pitchFamily="34" charset="0"/>
              </a:rPr>
              <a:t>6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40" name="Form 39"/>
          <p:cNvSpPr/>
          <p:nvPr/>
        </p:nvSpPr>
        <p:spPr>
          <a:xfrm>
            <a:off x="7073896" y="3262840"/>
            <a:ext cx="1019183" cy="669600"/>
          </a:xfrm>
          <a:prstGeom prst="nonIsoscelesTrapezoid">
            <a:avLst>
              <a:gd name="adj1" fmla="val 239"/>
              <a:gd name="adj2" fmla="val 74344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  <p:sp>
        <p:nvSpPr>
          <p:cNvPr id="41" name="Form 40"/>
          <p:cNvSpPr/>
          <p:nvPr/>
        </p:nvSpPr>
        <p:spPr>
          <a:xfrm>
            <a:off x="6078527" y="3262840"/>
            <a:ext cx="993781" cy="669600"/>
          </a:xfrm>
          <a:prstGeom prst="nonIsoscelesTrapezoid">
            <a:avLst>
              <a:gd name="adj1" fmla="val 239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  <p:sp>
        <p:nvSpPr>
          <p:cNvPr id="42" name="Form 41"/>
          <p:cNvSpPr/>
          <p:nvPr/>
        </p:nvSpPr>
        <p:spPr>
          <a:xfrm>
            <a:off x="5049953" y="3262840"/>
            <a:ext cx="1028573" cy="669600"/>
          </a:xfrm>
          <a:prstGeom prst="nonIsoscelesTrapezoid">
            <a:avLst>
              <a:gd name="adj1" fmla="val 76104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  <p:sp>
        <p:nvSpPr>
          <p:cNvPr id="43" name="Form 42"/>
          <p:cNvSpPr/>
          <p:nvPr/>
        </p:nvSpPr>
        <p:spPr>
          <a:xfrm>
            <a:off x="5556253" y="2593240"/>
            <a:ext cx="1027897" cy="669600"/>
          </a:xfrm>
          <a:prstGeom prst="nonIsoscelesTrapezoid">
            <a:avLst>
              <a:gd name="adj1" fmla="val 75829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  <p:sp>
        <p:nvSpPr>
          <p:cNvPr id="44" name="Form 43"/>
          <p:cNvSpPr/>
          <p:nvPr/>
        </p:nvSpPr>
        <p:spPr>
          <a:xfrm>
            <a:off x="6558746" y="2593240"/>
            <a:ext cx="1025024" cy="669600"/>
          </a:xfrm>
          <a:prstGeom prst="nonIsoscelesTrapezoid">
            <a:avLst>
              <a:gd name="adj1" fmla="val 0"/>
              <a:gd name="adj2" fmla="val 75829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  <p:sp>
        <p:nvSpPr>
          <p:cNvPr id="45" name="Form 44"/>
          <p:cNvSpPr/>
          <p:nvPr/>
        </p:nvSpPr>
        <p:spPr>
          <a:xfrm>
            <a:off x="6068999" y="1923640"/>
            <a:ext cx="1003306" cy="669600"/>
          </a:xfrm>
          <a:prstGeom prst="nonIsoscelesTrapezoid">
            <a:avLst>
              <a:gd name="adj1" fmla="val 75829"/>
              <a:gd name="adj2" fmla="val 78037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erade Verbindung 31"/>
          <p:cNvCxnSpPr/>
          <p:nvPr/>
        </p:nvCxnSpPr>
        <p:spPr>
          <a:xfrm>
            <a:off x="1426607" y="1927225"/>
            <a:ext cx="108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1059034" y="2595033"/>
            <a:ext cx="180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715894" y="3262841"/>
            <a:ext cx="252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Die Grafik fertigstellen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Hierarchien, Schrittfolgen und Bestandteile: Pyramiden mit mehreren Segmenten zeichnen :: www.pptx.de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264386" y="4286256"/>
            <a:ext cx="8411302" cy="1936744"/>
          </a:xfrm>
        </p:spPr>
        <p:txBody>
          <a:bodyPr numCol="2" spcCol="360000"/>
          <a:lstStyle/>
          <a:p>
            <a:pPr lvl="1">
              <a:buFont typeface="+mj-lt"/>
              <a:buAutoNum type="arabicPeriod" startAt="9"/>
            </a:pPr>
            <a:r>
              <a:rPr lang="de-DE" smtClean="0"/>
              <a:t>Nehmen Sie die Beschriftung der Grafik vor.</a:t>
            </a:r>
          </a:p>
          <a:p>
            <a:pPr lvl="1">
              <a:buFont typeface="+mj-lt"/>
              <a:buAutoNum type="arabicPeriod" startAt="9"/>
            </a:pPr>
            <a:r>
              <a:rPr lang="de-DE" smtClean="0"/>
              <a:t>Markieren Sie alle Segmente, indem Sie sie bei gedrückter </a:t>
            </a:r>
            <a:r>
              <a:rPr lang="de-DE" i="1" smtClean="0"/>
              <a:t>Umschalt</a:t>
            </a:r>
            <a:r>
              <a:rPr lang="de-DE" smtClean="0"/>
              <a:t>-Taste anklicken.</a:t>
            </a:r>
          </a:p>
          <a:p>
            <a:pPr lvl="1">
              <a:buFont typeface="+mj-lt"/>
              <a:buAutoNum type="arabicPeriod" startAt="9"/>
            </a:pPr>
            <a:r>
              <a:rPr lang="de-DE" smtClean="0"/>
              <a:t>Rufen Sie per Klick auf den Pfeil der Gruppe </a:t>
            </a:r>
            <a:r>
              <a:rPr lang="de-DE" i="1" smtClean="0"/>
              <a:t>Zeichnung</a:t>
            </a:r>
            <a:r>
              <a:rPr lang="de-DE" smtClean="0"/>
              <a:t> (Registerkarte </a:t>
            </a:r>
            <a:r>
              <a:rPr lang="de-DE" i="1" smtClean="0"/>
              <a:t>Start</a:t>
            </a:r>
            <a:r>
              <a:rPr lang="de-DE" smtClean="0"/>
              <a:t>) das Dialogfeld </a:t>
            </a:r>
            <a:r>
              <a:rPr lang="de-DE" i="1" smtClean="0"/>
              <a:t>Form formatieren </a:t>
            </a:r>
            <a:r>
              <a:rPr lang="de-DE" smtClean="0"/>
              <a:t>auf.</a:t>
            </a:r>
          </a:p>
          <a:p>
            <a:pPr lvl="1">
              <a:buFont typeface="+mj-lt"/>
              <a:buAutoNum type="arabicPeriod" startAt="9"/>
            </a:pPr>
            <a:r>
              <a:rPr lang="de-DE" smtClean="0"/>
              <a:t>Wechseln Sie in die Kategorie </a:t>
            </a:r>
            <a:r>
              <a:rPr lang="de-DE" i="1" smtClean="0"/>
              <a:t>Textfeld</a:t>
            </a:r>
            <a:r>
              <a:rPr lang="de-DE" smtClean="0"/>
              <a:t>.</a:t>
            </a:r>
            <a:br>
              <a:rPr lang="de-DE" smtClean="0"/>
            </a:br>
            <a:r>
              <a:rPr lang="de-DE" smtClean="0"/>
              <a:t/>
            </a:r>
            <a:br>
              <a:rPr lang="de-DE" smtClean="0"/>
            </a:br>
            <a:endParaRPr lang="de-DE" smtClean="0"/>
          </a:p>
          <a:p>
            <a:pPr lvl="1">
              <a:buFont typeface="+mj-lt"/>
              <a:buAutoNum type="arabicPeriod" startAt="9"/>
            </a:pPr>
            <a:r>
              <a:rPr lang="de-DE" smtClean="0"/>
              <a:t>Wählen Sie für </a:t>
            </a:r>
            <a:r>
              <a:rPr lang="de-DE" i="1" smtClean="0"/>
              <a:t>Vertikale Ausrichtung </a:t>
            </a:r>
            <a:r>
              <a:rPr lang="de-DE" smtClean="0"/>
              <a:t>die Einstellung </a:t>
            </a:r>
            <a:r>
              <a:rPr lang="de-DE" i="1" smtClean="0"/>
              <a:t>Unten zentriert</a:t>
            </a:r>
            <a:r>
              <a:rPr lang="de-DE" smtClean="0"/>
              <a:t>.</a:t>
            </a:r>
          </a:p>
          <a:p>
            <a:pPr lvl="1">
              <a:buFont typeface="+mj-lt"/>
              <a:buAutoNum type="arabicPeriod" startAt="9"/>
            </a:pPr>
            <a:r>
              <a:rPr lang="de-DE" smtClean="0"/>
              <a:t>Lassen Sie die Segmente markiert und verschieben Sie sie über </a:t>
            </a:r>
            <a:r>
              <a:rPr lang="de-DE" i="1" smtClean="0"/>
              <a:t>Anordnen</a:t>
            </a:r>
            <a:r>
              <a:rPr lang="de-DE" smtClean="0"/>
              <a:t> (Gruppe </a:t>
            </a:r>
            <a:r>
              <a:rPr lang="de-DE" i="1" smtClean="0"/>
              <a:t>Zeichnung</a:t>
            </a:r>
            <a:r>
              <a:rPr lang="de-DE" smtClean="0"/>
              <a:t>, Registerkarte </a:t>
            </a:r>
            <a:r>
              <a:rPr lang="de-DE" i="1" smtClean="0"/>
              <a:t>Start</a:t>
            </a:r>
            <a:r>
              <a:rPr lang="de-DE" smtClean="0"/>
              <a:t>) </a:t>
            </a:r>
            <a:r>
              <a:rPr lang="de-DE" i="1" smtClean="0"/>
              <a:t>In den Hintergrund</a:t>
            </a:r>
            <a:r>
              <a:rPr lang="de-DE" smtClean="0"/>
              <a:t>, so dass die Skizze (Dreieck und Linien) im Vordergrund liegt. </a:t>
            </a:r>
          </a:p>
          <a:p>
            <a:pPr lvl="1">
              <a:buFont typeface="+mj-lt"/>
              <a:buAutoNum type="arabicPeriod" startAt="9"/>
            </a:pPr>
            <a:r>
              <a:rPr lang="de-DE" smtClean="0"/>
              <a:t>Löschen Sie das Dreieck und die Linien.</a:t>
            </a:r>
          </a:p>
          <a:p>
            <a:pPr lvl="1">
              <a:buFont typeface="+mj-lt"/>
              <a:buAutoNum type="arabicPeriod" startAt="9"/>
            </a:pPr>
            <a:endParaRPr lang="de-DE" dirty="0" smtClean="0"/>
          </a:p>
        </p:txBody>
      </p:sp>
      <p:sp>
        <p:nvSpPr>
          <p:cNvPr id="31" name="Gleichschenkliges Dreieck 30"/>
          <p:cNvSpPr/>
          <p:nvPr/>
        </p:nvSpPr>
        <p:spPr>
          <a:xfrm>
            <a:off x="449327" y="1930401"/>
            <a:ext cx="3043125" cy="200025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  <p:cxnSp>
        <p:nvCxnSpPr>
          <p:cNvPr id="35" name="Gerade Verbindung 34"/>
          <p:cNvCxnSpPr/>
          <p:nvPr/>
        </p:nvCxnSpPr>
        <p:spPr>
          <a:xfrm>
            <a:off x="358704" y="3930651"/>
            <a:ext cx="3240000" cy="0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rot="5400000">
            <a:off x="1588853" y="2926381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 rot="5400000">
            <a:off x="2094474" y="3601417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rot="5400000">
            <a:off x="1091168" y="3601417"/>
            <a:ext cx="756000" cy="1588"/>
          </a:xfrm>
          <a:prstGeom prst="line">
            <a:avLst/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orm 46"/>
          <p:cNvSpPr/>
          <p:nvPr/>
        </p:nvSpPr>
        <p:spPr>
          <a:xfrm>
            <a:off x="2473271" y="3262840"/>
            <a:ext cx="1019183" cy="669600"/>
          </a:xfrm>
          <a:prstGeom prst="nonIsoscelesTrapezoid">
            <a:avLst>
              <a:gd name="adj1" fmla="val 239"/>
              <a:gd name="adj2" fmla="val 74344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alibri" pitchFamily="34" charset="0"/>
              </a:rPr>
              <a:t>c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48" name="Form 47"/>
          <p:cNvSpPr/>
          <p:nvPr/>
        </p:nvSpPr>
        <p:spPr>
          <a:xfrm>
            <a:off x="1477903" y="3262840"/>
            <a:ext cx="993781" cy="669600"/>
          </a:xfrm>
          <a:prstGeom prst="nonIsoscelesTrapezoid">
            <a:avLst>
              <a:gd name="adj1" fmla="val 239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alibri" pitchFamily="34" charset="0"/>
              </a:rPr>
              <a:t>b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49" name="Form 48"/>
          <p:cNvSpPr/>
          <p:nvPr/>
        </p:nvSpPr>
        <p:spPr>
          <a:xfrm>
            <a:off x="449326" y="3262840"/>
            <a:ext cx="1028573" cy="669600"/>
          </a:xfrm>
          <a:prstGeom prst="nonIsoscelesTrapezoid">
            <a:avLst>
              <a:gd name="adj1" fmla="val 76104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alibri" pitchFamily="34" charset="0"/>
              </a:rPr>
              <a:t>a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50" name="Form 49"/>
          <p:cNvSpPr/>
          <p:nvPr/>
        </p:nvSpPr>
        <p:spPr>
          <a:xfrm>
            <a:off x="955626" y="2593240"/>
            <a:ext cx="1027897" cy="669600"/>
          </a:xfrm>
          <a:prstGeom prst="nonIsoscelesTrapezoid">
            <a:avLst>
              <a:gd name="adj1" fmla="val 75829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alibri" pitchFamily="34" charset="0"/>
              </a:rPr>
              <a:t>d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51" name="Form 50"/>
          <p:cNvSpPr/>
          <p:nvPr/>
        </p:nvSpPr>
        <p:spPr>
          <a:xfrm>
            <a:off x="1958121" y="2593240"/>
            <a:ext cx="1025024" cy="669600"/>
          </a:xfrm>
          <a:prstGeom prst="nonIsoscelesTrapezoid">
            <a:avLst>
              <a:gd name="adj1" fmla="val 0"/>
              <a:gd name="adj2" fmla="val 75829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alibri" pitchFamily="34" charset="0"/>
              </a:rPr>
              <a:t>e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52" name="Form 51"/>
          <p:cNvSpPr/>
          <p:nvPr/>
        </p:nvSpPr>
        <p:spPr>
          <a:xfrm>
            <a:off x="1468374" y="1923640"/>
            <a:ext cx="1003306" cy="669600"/>
          </a:xfrm>
          <a:prstGeom prst="nonIsoscelesTrapezoid">
            <a:avLst>
              <a:gd name="adj1" fmla="val 75829"/>
              <a:gd name="adj2" fmla="val 78037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atin typeface="Calibri" pitchFamily="34" charset="0"/>
              </a:rPr>
              <a:t>f</a:t>
            </a:r>
            <a:endParaRPr lang="de-DE" dirty="0">
              <a:latin typeface="Calibri" pitchFamily="34" charset="0"/>
            </a:endParaRPr>
          </a:p>
        </p:txBody>
      </p:sp>
      <p:pic>
        <p:nvPicPr>
          <p:cNvPr id="54" name="Grafik 53" descr="PPT35A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2420" y="1444895"/>
            <a:ext cx="3942857" cy="2152381"/>
          </a:xfrm>
          <a:prstGeom prst="rect">
            <a:avLst/>
          </a:prstGeom>
          <a:effectLst>
            <a:outerShdw blurRad="76200" dist="38100" dir="5400000" algn="tl" rotWithShape="0">
              <a:prstClr val="black">
                <a:alpha val="30000"/>
              </a:prstClr>
            </a:outerShdw>
          </a:effectLst>
        </p:spPr>
      </p:pic>
      <p:sp>
        <p:nvSpPr>
          <p:cNvPr id="55" name="Gleichschenkliges Dreieck 54"/>
          <p:cNvSpPr/>
          <p:nvPr/>
        </p:nvSpPr>
        <p:spPr>
          <a:xfrm>
            <a:off x="5045196" y="1923640"/>
            <a:ext cx="3043125" cy="2000251"/>
          </a:xfrm>
          <a:prstGeom prst="triangle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  <p:sp>
        <p:nvSpPr>
          <p:cNvPr id="40" name="Form 39"/>
          <p:cNvSpPr/>
          <p:nvPr/>
        </p:nvSpPr>
        <p:spPr>
          <a:xfrm>
            <a:off x="7061196" y="3262840"/>
            <a:ext cx="1019183" cy="669600"/>
          </a:xfrm>
          <a:prstGeom prst="nonIsoscelesTrapezoid">
            <a:avLst>
              <a:gd name="adj1" fmla="val 239"/>
              <a:gd name="adj2" fmla="val 74344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>
                <a:latin typeface="Calibri" pitchFamily="34" charset="0"/>
              </a:rPr>
              <a:t>c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41" name="Form 40"/>
          <p:cNvSpPr/>
          <p:nvPr/>
        </p:nvSpPr>
        <p:spPr>
          <a:xfrm>
            <a:off x="6065828" y="3262840"/>
            <a:ext cx="993781" cy="669600"/>
          </a:xfrm>
          <a:prstGeom prst="nonIsoscelesTrapezoid">
            <a:avLst>
              <a:gd name="adj1" fmla="val 239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>
                <a:latin typeface="Calibri" pitchFamily="34" charset="0"/>
              </a:rPr>
              <a:t>b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44" name="Form 43"/>
          <p:cNvSpPr/>
          <p:nvPr/>
        </p:nvSpPr>
        <p:spPr>
          <a:xfrm>
            <a:off x="6546046" y="2593240"/>
            <a:ext cx="1025024" cy="669600"/>
          </a:xfrm>
          <a:prstGeom prst="nonIsoscelesTrapezoid">
            <a:avLst>
              <a:gd name="adj1" fmla="val 0"/>
              <a:gd name="adj2" fmla="val 75829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>
                <a:latin typeface="Calibri" pitchFamily="34" charset="0"/>
              </a:rPr>
              <a:t>e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42" name="Form 41"/>
          <p:cNvSpPr/>
          <p:nvPr/>
        </p:nvSpPr>
        <p:spPr>
          <a:xfrm>
            <a:off x="5037255" y="3262840"/>
            <a:ext cx="1028573" cy="669600"/>
          </a:xfrm>
          <a:prstGeom prst="nonIsoscelesTrapezoid">
            <a:avLst>
              <a:gd name="adj1" fmla="val 76104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>
                <a:latin typeface="Calibri" pitchFamily="34" charset="0"/>
              </a:rPr>
              <a:t>a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45" name="Form 44"/>
          <p:cNvSpPr/>
          <p:nvPr/>
        </p:nvSpPr>
        <p:spPr>
          <a:xfrm>
            <a:off x="6056299" y="1923640"/>
            <a:ext cx="1003306" cy="669600"/>
          </a:xfrm>
          <a:prstGeom prst="nonIsoscelesTrapezoid">
            <a:avLst>
              <a:gd name="adj1" fmla="val 75829"/>
              <a:gd name="adj2" fmla="val 78037"/>
            </a:avLst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>
                <a:latin typeface="Calibri" pitchFamily="34" charset="0"/>
              </a:rPr>
              <a:t>f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43" name="Form 42"/>
          <p:cNvSpPr/>
          <p:nvPr/>
        </p:nvSpPr>
        <p:spPr>
          <a:xfrm>
            <a:off x="5546728" y="2593240"/>
            <a:ext cx="1027897" cy="669600"/>
          </a:xfrm>
          <a:prstGeom prst="nonIsoscelesTrapezoid">
            <a:avLst>
              <a:gd name="adj1" fmla="val 75829"/>
              <a:gd name="adj2" fmla="val 0"/>
            </a:avLst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de-DE" dirty="0" smtClean="0">
                <a:latin typeface="Calibri" pitchFamily="34" charset="0"/>
              </a:rPr>
              <a:t>d</a:t>
            </a:r>
            <a:endParaRPr lang="de-DE" dirty="0">
              <a:latin typeface="Calibri" pitchFamily="34" charset="0"/>
            </a:endParaRPr>
          </a:p>
        </p:txBody>
      </p:sp>
      <p:pic>
        <p:nvPicPr>
          <p:cNvPr id="56" name="Grafik 55" descr="PPTB5F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1196" y="2280747"/>
            <a:ext cx="542857" cy="628571"/>
          </a:xfrm>
          <a:prstGeom prst="rect">
            <a:avLst/>
          </a:prstGeom>
          <a:effectLst>
            <a:outerShdw blurRad="76200" dist="38100" dir="5400000" algn="tl" rotWithShape="0">
              <a:prstClr val="black">
                <a:alpha val="3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Tipps und Hinweise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2995" y="1789644"/>
            <a:ext cx="6751606" cy="4114269"/>
          </a:xfrm>
        </p:spPr>
        <p:txBody>
          <a:bodyPr>
            <a:normAutofit/>
          </a:bodyPr>
          <a:lstStyle/>
          <a:p>
            <a:r>
              <a:rPr lang="de-DE" sz="1600" dirty="0" smtClean="0"/>
              <a:t>Die hier gezeigte Lösung funktioniert nur, wenn Sie das </a:t>
            </a:r>
            <a:r>
              <a:rPr lang="de-DE" sz="1600" i="1" dirty="0" smtClean="0"/>
              <a:t>Trapezoid</a:t>
            </a:r>
            <a:r>
              <a:rPr lang="de-DE" sz="1600" dirty="0" smtClean="0"/>
              <a:t> aus dem </a:t>
            </a:r>
            <a:r>
              <a:rPr lang="de-DE" sz="1600" i="1" dirty="0" smtClean="0"/>
              <a:t>Weitere Formen-Add-In </a:t>
            </a:r>
            <a:r>
              <a:rPr lang="de-DE" sz="1600" dirty="0" smtClean="0"/>
              <a:t>oder eine der Trapezoid-Formen aus dieser Datei verwenden. Beim im Formenkatalog integrierten Trapezoid kann die Neigung der Seiten nicht unabhängig voneinander angepasst werden.</a:t>
            </a:r>
          </a:p>
          <a:p>
            <a:r>
              <a:rPr lang="de-DE" sz="1600" dirty="0" smtClean="0"/>
              <a:t>Das Anpassen der Optionen zum Ausrichten von Objekten (Schritt 4) bewirkt, dass die Pyramidensegmente beim Skalieren an den Linien und am Dreieck „einrasten“.</a:t>
            </a:r>
          </a:p>
          <a:p>
            <a:r>
              <a:rPr lang="de-DE" sz="1600" dirty="0" smtClean="0"/>
              <a:t>Korrekturen an der Ausrichtung der Pyramiden-Segmente nehmen Sie am besten vor, indem Sie sie bei gedrückter </a:t>
            </a:r>
            <a:r>
              <a:rPr lang="de-DE" sz="1600" i="1" dirty="0" smtClean="0"/>
              <a:t>Strg</a:t>
            </a:r>
            <a:r>
              <a:rPr lang="de-DE" sz="1600" dirty="0" smtClean="0"/>
              <a:t>-Taste in kleinen Schritten </a:t>
            </a:r>
            <a:r>
              <a:rPr lang="de-DE" sz="1600" smtClean="0"/>
              <a:t>mit den </a:t>
            </a:r>
            <a:r>
              <a:rPr lang="de-DE" sz="1600" i="1" dirty="0" smtClean="0"/>
              <a:t>Pfeil</a:t>
            </a:r>
            <a:r>
              <a:rPr lang="de-DE" sz="1600" dirty="0" smtClean="0"/>
              <a:t>-Tasten verschieben.</a:t>
            </a:r>
          </a:p>
          <a:p>
            <a:r>
              <a:rPr lang="de-DE" sz="1600" dirty="0" smtClean="0"/>
              <a:t>Wenn der Platz in den Pyramiden-Segmenten für die Beschriftung nicht ausreicht, können Sie im Dialogfeld </a:t>
            </a:r>
            <a:r>
              <a:rPr lang="de-DE" sz="1600" i="1" dirty="0" smtClean="0"/>
              <a:t>Form formatieren </a:t>
            </a:r>
            <a:r>
              <a:rPr lang="de-DE" sz="1600" dirty="0" smtClean="0"/>
              <a:t>in der Kategorie </a:t>
            </a:r>
            <a:r>
              <a:rPr lang="de-DE" sz="1600" i="1" dirty="0" smtClean="0"/>
              <a:t>Textfeld</a:t>
            </a:r>
            <a:r>
              <a:rPr lang="de-DE" sz="1600" dirty="0" smtClean="0"/>
              <a:t> den Wert für </a:t>
            </a:r>
            <a:r>
              <a:rPr lang="de-DE" sz="1600" i="1" dirty="0" smtClean="0"/>
              <a:t>Innerer Seitenrand </a:t>
            </a:r>
            <a:r>
              <a:rPr lang="de-DE" sz="1600" dirty="0" smtClean="0"/>
              <a:t>reduzieren.</a:t>
            </a:r>
          </a:p>
          <a:p>
            <a:endParaRPr lang="de-DE" sz="1600" dirty="0" smtClean="0"/>
          </a:p>
          <a:p>
            <a:endParaRPr lang="de-DE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Hierarchien, Schrittfolgen und Bestandteile: Pyramiden mit mehreren Segmenten zeichnen :: www.pptx.de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5792-AA8B-4584-8200-6325C652EC18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pptx.de">
  <a:themeElements>
    <a:clrScheme name="www.pptx.de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79BDEE"/>
      </a:accent1>
      <a:accent2>
        <a:srgbClr val="7DB52B"/>
      </a:accent2>
      <a:accent3>
        <a:srgbClr val="E63700"/>
      </a:accent3>
      <a:accent4>
        <a:srgbClr val="BB2727"/>
      </a:accent4>
      <a:accent5>
        <a:srgbClr val="FCC002"/>
      </a:accent5>
      <a:accent6>
        <a:srgbClr val="126BA5"/>
      </a:accent6>
      <a:hlink>
        <a:srgbClr val="7F7F7F"/>
      </a:hlink>
      <a:folHlink>
        <a:srgbClr val="7F7F7F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467</Words>
  <Application>Microsoft Office PowerPoint</Application>
  <PresentationFormat>Bildschirmpräsentation (4:3)</PresentationFormat>
  <Paragraphs>68</Paragraphs>
  <Slides>6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www.pptx.de</vt:lpstr>
      <vt:lpstr>Hierarchien, Schrittfolgen &amp; Bestandteile</vt:lpstr>
      <vt:lpstr>Die fertige Lösung</vt:lpstr>
      <vt:lpstr>Die Zeichnung vorbereiten</vt:lpstr>
      <vt:lpstr>Die Segmente einzeichnen</vt:lpstr>
      <vt:lpstr>Die Grafik fertigstellen</vt:lpstr>
      <vt:lpstr>Tipps und Hinweise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Hierarchien, Schrittfolgen &amp; Bestandteile</dc:title>
  <dc:subject>www.pptx.de</dc:subject>
  <dc:creator>Susanne Walter</dc:creator>
  <dc:description>sw@pptx.de</dc:description>
  <cp:lastModifiedBy> </cp:lastModifiedBy>
  <cp:revision>27</cp:revision>
  <dcterms:created xsi:type="dcterms:W3CDTF">2008-03-20T19:48:08Z</dcterms:created>
  <dcterms:modified xsi:type="dcterms:W3CDTF">2008-06-25T18:21:44Z</dcterms:modified>
</cp:coreProperties>
</file>